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884" r:id="rId2"/>
  </p:sldMasterIdLst>
  <p:notesMasterIdLst>
    <p:notesMasterId r:id="rId35"/>
  </p:notesMasterIdLst>
  <p:sldIdLst>
    <p:sldId id="256" r:id="rId3"/>
    <p:sldId id="321" r:id="rId4"/>
    <p:sldId id="322" r:id="rId5"/>
    <p:sldId id="349" r:id="rId6"/>
    <p:sldId id="300" r:id="rId7"/>
    <p:sldId id="301" r:id="rId8"/>
    <p:sldId id="350" r:id="rId9"/>
    <p:sldId id="304" r:id="rId10"/>
    <p:sldId id="289" r:id="rId11"/>
    <p:sldId id="308" r:id="rId12"/>
    <p:sldId id="362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61" r:id="rId22"/>
    <p:sldId id="286" r:id="rId23"/>
    <p:sldId id="257" r:id="rId24"/>
    <p:sldId id="359" r:id="rId25"/>
    <p:sldId id="288" r:id="rId26"/>
    <p:sldId id="287" r:id="rId27"/>
    <p:sldId id="323" r:id="rId28"/>
    <p:sldId id="316" r:id="rId29"/>
    <p:sldId id="317" r:id="rId30"/>
    <p:sldId id="324" r:id="rId31"/>
    <p:sldId id="292" r:id="rId32"/>
    <p:sldId id="315" r:id="rId33"/>
    <p:sldId id="320" r:id="rId3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rgbClr val="666666"/>
        </a:solidFill>
        <a:latin typeface="Tahom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o" initials="A" lastIdx="1" clrIdx="0">
    <p:extLst>
      <p:ext uri="{19B8F6BF-5375-455C-9EA6-DF929625EA0E}">
        <p15:presenceInfo xmlns:p15="http://schemas.microsoft.com/office/powerpoint/2012/main" userId="Anton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F616"/>
    <a:srgbClr val="ADDB7B"/>
    <a:srgbClr val="FF6161"/>
    <a:srgbClr val="FF1919"/>
    <a:srgbClr val="33CC33"/>
    <a:srgbClr val="00FF00"/>
    <a:srgbClr val="CC0000"/>
    <a:srgbClr val="E26026"/>
    <a:srgbClr val="DF502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6" autoAdjust="0"/>
    <p:restoredTop sz="90929"/>
  </p:normalViewPr>
  <p:slideViewPr>
    <p:cSldViewPr>
      <p:cViewPr varScale="1">
        <p:scale>
          <a:sx n="115" d="100"/>
          <a:sy n="115" d="100"/>
        </p:scale>
        <p:origin x="1308" y="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5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3T17:55:46.123" idx="1">
    <p:pos x="5760" y="-31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7FC0E9-700C-425C-9859-E268BA080644}" type="doc">
      <dgm:prSet loTypeId="urn:microsoft.com/office/officeart/2005/8/layout/bList2#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DAAB461-9591-4211-B401-69485B27D652}">
      <dgm:prSet phldrT="[Testo]" custT="1"/>
      <dgm:spPr/>
      <dgm:t>
        <a:bodyPr/>
        <a:lstStyle/>
        <a:p>
          <a:r>
            <a:rPr lang="it-IT" sz="1400" b="1" dirty="0" smtClean="0">
              <a:latin typeface="Arial" pitchFamily="34" charset="0"/>
            </a:rPr>
            <a:t>Senato Accademico</a:t>
          </a:r>
          <a:endParaRPr lang="it-IT" sz="1400" b="1" dirty="0">
            <a:latin typeface="Arial" pitchFamily="34" charset="0"/>
          </a:endParaRPr>
        </a:p>
      </dgm:t>
    </dgm:pt>
    <dgm:pt modelId="{3DE812AF-CE7B-49E7-86DD-FABD3A1CBA54}" type="parTrans" cxnId="{443F0C54-1771-4D75-BD60-3CC953E5B76D}">
      <dgm:prSet/>
      <dgm:spPr/>
      <dgm:t>
        <a:bodyPr/>
        <a:lstStyle/>
        <a:p>
          <a:endParaRPr lang="it-IT"/>
        </a:p>
      </dgm:t>
    </dgm:pt>
    <dgm:pt modelId="{DB817977-E2DA-479A-BB7D-E233B68A3F96}" type="sibTrans" cxnId="{443F0C54-1771-4D75-BD60-3CC953E5B76D}">
      <dgm:prSet/>
      <dgm:spPr/>
      <dgm:t>
        <a:bodyPr/>
        <a:lstStyle/>
        <a:p>
          <a:endParaRPr lang="it-IT"/>
        </a:p>
      </dgm:t>
    </dgm:pt>
    <dgm:pt modelId="{E09751D7-A226-4419-AC73-FD97A78E4E61}">
      <dgm:prSet phldrT="[Testo]" custT="1"/>
      <dgm:spPr/>
      <dgm:t>
        <a:bodyPr/>
        <a:lstStyle/>
        <a:p>
          <a:r>
            <a:rPr lang="it-IT" sz="1400" b="1" dirty="0" smtClean="0"/>
            <a:t>Consiglio di Amministrazione</a:t>
          </a:r>
          <a:endParaRPr lang="it-IT" sz="1400" b="1" dirty="0"/>
        </a:p>
      </dgm:t>
    </dgm:pt>
    <dgm:pt modelId="{2C11AC3A-3AF9-4E19-90FB-5582F67D7DD6}" type="parTrans" cxnId="{B0BDCBF2-EC03-4984-A704-535DC97C86F9}">
      <dgm:prSet/>
      <dgm:spPr/>
      <dgm:t>
        <a:bodyPr/>
        <a:lstStyle/>
        <a:p>
          <a:endParaRPr lang="it-IT"/>
        </a:p>
      </dgm:t>
    </dgm:pt>
    <dgm:pt modelId="{483F0A3D-145B-469E-A3FE-81CB4D9E7433}" type="sibTrans" cxnId="{B0BDCBF2-EC03-4984-A704-535DC97C86F9}">
      <dgm:prSet/>
      <dgm:spPr/>
      <dgm:t>
        <a:bodyPr/>
        <a:lstStyle/>
        <a:p>
          <a:endParaRPr lang="it-IT"/>
        </a:p>
      </dgm:t>
    </dgm:pt>
    <dgm:pt modelId="{D360C8E1-3B93-4D64-9290-0C4B1EAFA953}" type="pres">
      <dgm:prSet presAssocID="{EB7FC0E9-700C-425C-9859-E268BA08064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FB1096E-D5DF-45EA-9D8F-F51A85F42CA5}" type="pres">
      <dgm:prSet presAssocID="{0DAAB461-9591-4211-B401-69485B27D652}" presName="compNode" presStyleCnt="0"/>
      <dgm:spPr/>
    </dgm:pt>
    <dgm:pt modelId="{E1B21DD1-7EDA-417F-A270-9769C4DCBFFB}" type="pres">
      <dgm:prSet presAssocID="{0DAAB461-9591-4211-B401-69485B27D652}" presName="childRect" presStyleLbl="bgAcc1" presStyleIdx="0" presStyleCnt="2" custScaleX="132370">
        <dgm:presLayoutVars>
          <dgm:bulletEnabled val="1"/>
        </dgm:presLayoutVars>
      </dgm:prSet>
      <dgm:spPr/>
    </dgm:pt>
    <dgm:pt modelId="{1202FDDC-3FA5-48EA-A98F-3C0264BA3FD1}" type="pres">
      <dgm:prSet presAssocID="{0DAAB461-9591-4211-B401-69485B27D65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23C063-F003-4F11-B8B1-F01111A605B3}" type="pres">
      <dgm:prSet presAssocID="{0DAAB461-9591-4211-B401-69485B27D652}" presName="parentRect" presStyleLbl="alignNode1" presStyleIdx="0" presStyleCnt="2" custScaleX="124111"/>
      <dgm:spPr/>
      <dgm:t>
        <a:bodyPr/>
        <a:lstStyle/>
        <a:p>
          <a:endParaRPr lang="it-IT"/>
        </a:p>
      </dgm:t>
    </dgm:pt>
    <dgm:pt modelId="{95E655BF-887A-4882-866A-DAB5F82B3F24}" type="pres">
      <dgm:prSet presAssocID="{0DAAB461-9591-4211-B401-69485B27D652}" presName="adorn" presStyleLbl="fgAccFollowNod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0F239A9-8811-4489-9601-DE898FE018C3}" type="pres">
      <dgm:prSet presAssocID="{DB817977-E2DA-479A-BB7D-E233B68A3F96}" presName="sibTrans" presStyleLbl="sibTrans2D1" presStyleIdx="0" presStyleCnt="0"/>
      <dgm:spPr/>
      <dgm:t>
        <a:bodyPr/>
        <a:lstStyle/>
        <a:p>
          <a:endParaRPr lang="it-IT"/>
        </a:p>
      </dgm:t>
    </dgm:pt>
    <dgm:pt modelId="{11191224-C1B2-4B60-AF85-C1CBA0904656}" type="pres">
      <dgm:prSet presAssocID="{E09751D7-A226-4419-AC73-FD97A78E4E61}" presName="compNode" presStyleCnt="0"/>
      <dgm:spPr/>
    </dgm:pt>
    <dgm:pt modelId="{E747F9A2-A55B-422F-BB5A-8155A32D5960}" type="pres">
      <dgm:prSet presAssocID="{E09751D7-A226-4419-AC73-FD97A78E4E61}" presName="childRect" presStyleLbl="bgAcc1" presStyleIdx="1" presStyleCnt="2" custScaleX="132676">
        <dgm:presLayoutVars>
          <dgm:bulletEnabled val="1"/>
        </dgm:presLayoutVars>
      </dgm:prSet>
      <dgm:spPr/>
    </dgm:pt>
    <dgm:pt modelId="{3A1EC8C0-A2AA-42CB-B7E1-D945BB65ECD1}" type="pres">
      <dgm:prSet presAssocID="{E09751D7-A226-4419-AC73-FD97A78E4E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E4BC5F-4983-43DD-A203-080F99B2D001}" type="pres">
      <dgm:prSet presAssocID="{E09751D7-A226-4419-AC73-FD97A78E4E61}" presName="parentRect" presStyleLbl="alignNode1" presStyleIdx="1" presStyleCnt="2" custScaleX="124417"/>
      <dgm:spPr/>
      <dgm:t>
        <a:bodyPr/>
        <a:lstStyle/>
        <a:p>
          <a:endParaRPr lang="it-IT"/>
        </a:p>
      </dgm:t>
    </dgm:pt>
    <dgm:pt modelId="{A308FF1A-D9BB-4AC6-A4CB-A0CC8060CC12}" type="pres">
      <dgm:prSet presAssocID="{E09751D7-A226-4419-AC73-FD97A78E4E61}" presName="adorn" presStyleLbl="fgAccFollowNod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8401488-6C02-45BE-BB5E-C04139F82FD3}" type="presOf" srcId="{E09751D7-A226-4419-AC73-FD97A78E4E61}" destId="{3A1EC8C0-A2AA-42CB-B7E1-D945BB65ECD1}" srcOrd="0" destOrd="0" presId="urn:microsoft.com/office/officeart/2005/8/layout/bList2#3"/>
    <dgm:cxn modelId="{443F0C54-1771-4D75-BD60-3CC953E5B76D}" srcId="{EB7FC0E9-700C-425C-9859-E268BA080644}" destId="{0DAAB461-9591-4211-B401-69485B27D652}" srcOrd="0" destOrd="0" parTransId="{3DE812AF-CE7B-49E7-86DD-FABD3A1CBA54}" sibTransId="{DB817977-E2DA-479A-BB7D-E233B68A3F96}"/>
    <dgm:cxn modelId="{D4D50626-CFFD-4488-9F33-E6DAE0AC3C4D}" type="presOf" srcId="{EB7FC0E9-700C-425C-9859-E268BA080644}" destId="{D360C8E1-3B93-4D64-9290-0C4B1EAFA953}" srcOrd="0" destOrd="0" presId="urn:microsoft.com/office/officeart/2005/8/layout/bList2#3"/>
    <dgm:cxn modelId="{2F22000D-64CA-48C3-8C2B-99E0B184455F}" type="presOf" srcId="{E09751D7-A226-4419-AC73-FD97A78E4E61}" destId="{93E4BC5F-4983-43DD-A203-080F99B2D001}" srcOrd="1" destOrd="0" presId="urn:microsoft.com/office/officeart/2005/8/layout/bList2#3"/>
    <dgm:cxn modelId="{18739C14-F76A-48C7-95FB-BA062399D8D3}" type="presOf" srcId="{0DAAB461-9591-4211-B401-69485B27D652}" destId="{3223C063-F003-4F11-B8B1-F01111A605B3}" srcOrd="1" destOrd="0" presId="urn:microsoft.com/office/officeart/2005/8/layout/bList2#3"/>
    <dgm:cxn modelId="{3A364C96-9D07-48F7-BDED-1ED131CF12A2}" type="presOf" srcId="{0DAAB461-9591-4211-B401-69485B27D652}" destId="{1202FDDC-3FA5-48EA-A98F-3C0264BA3FD1}" srcOrd="0" destOrd="0" presId="urn:microsoft.com/office/officeart/2005/8/layout/bList2#3"/>
    <dgm:cxn modelId="{BE734E37-856C-449A-A9DA-438C71472BCE}" type="presOf" srcId="{DB817977-E2DA-479A-BB7D-E233B68A3F96}" destId="{B0F239A9-8811-4489-9601-DE898FE018C3}" srcOrd="0" destOrd="0" presId="urn:microsoft.com/office/officeart/2005/8/layout/bList2#3"/>
    <dgm:cxn modelId="{B0BDCBF2-EC03-4984-A704-535DC97C86F9}" srcId="{EB7FC0E9-700C-425C-9859-E268BA080644}" destId="{E09751D7-A226-4419-AC73-FD97A78E4E61}" srcOrd="1" destOrd="0" parTransId="{2C11AC3A-3AF9-4E19-90FB-5582F67D7DD6}" sibTransId="{483F0A3D-145B-469E-A3FE-81CB4D9E7433}"/>
    <dgm:cxn modelId="{539AFB4B-84FA-41DA-9FC0-800E7BC48E62}" type="presParOf" srcId="{D360C8E1-3B93-4D64-9290-0C4B1EAFA953}" destId="{2FB1096E-D5DF-45EA-9D8F-F51A85F42CA5}" srcOrd="0" destOrd="0" presId="urn:microsoft.com/office/officeart/2005/8/layout/bList2#3"/>
    <dgm:cxn modelId="{A992E9FD-901A-4903-970A-CF5210D6EA62}" type="presParOf" srcId="{2FB1096E-D5DF-45EA-9D8F-F51A85F42CA5}" destId="{E1B21DD1-7EDA-417F-A270-9769C4DCBFFB}" srcOrd="0" destOrd="0" presId="urn:microsoft.com/office/officeart/2005/8/layout/bList2#3"/>
    <dgm:cxn modelId="{6F317EBE-69EF-4A6F-BCEA-2474A2EA7922}" type="presParOf" srcId="{2FB1096E-D5DF-45EA-9D8F-F51A85F42CA5}" destId="{1202FDDC-3FA5-48EA-A98F-3C0264BA3FD1}" srcOrd="1" destOrd="0" presId="urn:microsoft.com/office/officeart/2005/8/layout/bList2#3"/>
    <dgm:cxn modelId="{98C767E9-C802-4CE1-BA26-D1DB5A600ED3}" type="presParOf" srcId="{2FB1096E-D5DF-45EA-9D8F-F51A85F42CA5}" destId="{3223C063-F003-4F11-B8B1-F01111A605B3}" srcOrd="2" destOrd="0" presId="urn:microsoft.com/office/officeart/2005/8/layout/bList2#3"/>
    <dgm:cxn modelId="{EDCD1E05-27CA-46A8-B9B6-02DC66F369FF}" type="presParOf" srcId="{2FB1096E-D5DF-45EA-9D8F-F51A85F42CA5}" destId="{95E655BF-887A-4882-866A-DAB5F82B3F24}" srcOrd="3" destOrd="0" presId="urn:microsoft.com/office/officeart/2005/8/layout/bList2#3"/>
    <dgm:cxn modelId="{4E5638CC-168C-4861-9738-D014A7DE5930}" type="presParOf" srcId="{D360C8E1-3B93-4D64-9290-0C4B1EAFA953}" destId="{B0F239A9-8811-4489-9601-DE898FE018C3}" srcOrd="1" destOrd="0" presId="urn:microsoft.com/office/officeart/2005/8/layout/bList2#3"/>
    <dgm:cxn modelId="{C09DE381-2CED-47E0-8C87-949849D07782}" type="presParOf" srcId="{D360C8E1-3B93-4D64-9290-0C4B1EAFA953}" destId="{11191224-C1B2-4B60-AF85-C1CBA0904656}" srcOrd="2" destOrd="0" presId="urn:microsoft.com/office/officeart/2005/8/layout/bList2#3"/>
    <dgm:cxn modelId="{6477784D-AEB7-4BD0-B8AD-583C7CD1EB28}" type="presParOf" srcId="{11191224-C1B2-4B60-AF85-C1CBA0904656}" destId="{E747F9A2-A55B-422F-BB5A-8155A32D5960}" srcOrd="0" destOrd="0" presId="urn:microsoft.com/office/officeart/2005/8/layout/bList2#3"/>
    <dgm:cxn modelId="{AA66CEC9-DFCC-4836-86E5-7B7D8485E4CD}" type="presParOf" srcId="{11191224-C1B2-4B60-AF85-C1CBA0904656}" destId="{3A1EC8C0-A2AA-42CB-B7E1-D945BB65ECD1}" srcOrd="1" destOrd="0" presId="urn:microsoft.com/office/officeart/2005/8/layout/bList2#3"/>
    <dgm:cxn modelId="{9ADDDE6E-1E81-4A94-BC81-206BADABFE92}" type="presParOf" srcId="{11191224-C1B2-4B60-AF85-C1CBA0904656}" destId="{93E4BC5F-4983-43DD-A203-080F99B2D001}" srcOrd="2" destOrd="0" presId="urn:microsoft.com/office/officeart/2005/8/layout/bList2#3"/>
    <dgm:cxn modelId="{76D77888-E68C-47E0-9A40-29B245B01360}" type="presParOf" srcId="{11191224-C1B2-4B60-AF85-C1CBA0904656}" destId="{A308FF1A-D9BB-4AC6-A4CB-A0CC8060CC12}" srcOrd="3" destOrd="0" presId="urn:microsoft.com/office/officeart/2005/8/layout/b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7FC0E9-700C-425C-9859-E268BA080644}" type="doc">
      <dgm:prSet loTypeId="urn:microsoft.com/office/officeart/2005/8/layout/bList2#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DAAB461-9591-4211-B401-69485B27D652}">
      <dgm:prSet phldrT="[Testo]" custT="1"/>
      <dgm:spPr/>
      <dgm:t>
        <a:bodyPr/>
        <a:lstStyle/>
        <a:p>
          <a:r>
            <a:rPr lang="it-IT" sz="1400" b="1" dirty="0" smtClean="0">
              <a:latin typeface="Arial" pitchFamily="34" charset="0"/>
            </a:rPr>
            <a:t>Consiglio di Dipartimento</a:t>
          </a:r>
          <a:endParaRPr lang="it-IT" sz="1400" b="1" dirty="0">
            <a:latin typeface="Arial" pitchFamily="34" charset="0"/>
          </a:endParaRPr>
        </a:p>
      </dgm:t>
    </dgm:pt>
    <dgm:pt modelId="{3DE812AF-CE7B-49E7-86DD-FABD3A1CBA54}" type="parTrans" cxnId="{443F0C54-1771-4D75-BD60-3CC953E5B76D}">
      <dgm:prSet/>
      <dgm:spPr/>
      <dgm:t>
        <a:bodyPr/>
        <a:lstStyle/>
        <a:p>
          <a:endParaRPr lang="it-IT"/>
        </a:p>
      </dgm:t>
    </dgm:pt>
    <dgm:pt modelId="{DB817977-E2DA-479A-BB7D-E233B68A3F96}" type="sibTrans" cxnId="{443F0C54-1771-4D75-BD60-3CC953E5B76D}">
      <dgm:prSet/>
      <dgm:spPr/>
      <dgm:t>
        <a:bodyPr/>
        <a:lstStyle/>
        <a:p>
          <a:endParaRPr lang="it-IT"/>
        </a:p>
      </dgm:t>
    </dgm:pt>
    <dgm:pt modelId="{E09751D7-A226-4419-AC73-FD97A78E4E61}">
      <dgm:prSet phldrT="[Testo]" custT="1"/>
      <dgm:spPr/>
      <dgm:t>
        <a:bodyPr/>
        <a:lstStyle/>
        <a:p>
          <a:r>
            <a:rPr lang="it-IT" sz="1400" b="1" dirty="0" smtClean="0"/>
            <a:t>Consiglio didattico</a:t>
          </a:r>
          <a:endParaRPr lang="it-IT" sz="1400" b="1" dirty="0"/>
        </a:p>
      </dgm:t>
    </dgm:pt>
    <dgm:pt modelId="{2C11AC3A-3AF9-4E19-90FB-5582F67D7DD6}" type="parTrans" cxnId="{B0BDCBF2-EC03-4984-A704-535DC97C86F9}">
      <dgm:prSet/>
      <dgm:spPr/>
      <dgm:t>
        <a:bodyPr/>
        <a:lstStyle/>
        <a:p>
          <a:endParaRPr lang="it-IT"/>
        </a:p>
      </dgm:t>
    </dgm:pt>
    <dgm:pt modelId="{483F0A3D-145B-469E-A3FE-81CB4D9E7433}" type="sibTrans" cxnId="{B0BDCBF2-EC03-4984-A704-535DC97C86F9}">
      <dgm:prSet/>
      <dgm:spPr/>
      <dgm:t>
        <a:bodyPr/>
        <a:lstStyle/>
        <a:p>
          <a:endParaRPr lang="it-IT"/>
        </a:p>
      </dgm:t>
    </dgm:pt>
    <dgm:pt modelId="{D360C8E1-3B93-4D64-9290-0C4B1EAFA953}" type="pres">
      <dgm:prSet presAssocID="{EB7FC0E9-700C-425C-9859-E268BA08064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FB1096E-D5DF-45EA-9D8F-F51A85F42CA5}" type="pres">
      <dgm:prSet presAssocID="{0DAAB461-9591-4211-B401-69485B27D652}" presName="compNode" presStyleCnt="0"/>
      <dgm:spPr/>
    </dgm:pt>
    <dgm:pt modelId="{E1B21DD1-7EDA-417F-A270-9769C4DCBFFB}" type="pres">
      <dgm:prSet presAssocID="{0DAAB461-9591-4211-B401-69485B27D652}" presName="childRect" presStyleLbl="bgAcc1" presStyleIdx="0" presStyleCnt="2" custScaleX="132370">
        <dgm:presLayoutVars>
          <dgm:bulletEnabled val="1"/>
        </dgm:presLayoutVars>
      </dgm:prSet>
      <dgm:spPr/>
    </dgm:pt>
    <dgm:pt modelId="{1202FDDC-3FA5-48EA-A98F-3C0264BA3FD1}" type="pres">
      <dgm:prSet presAssocID="{0DAAB461-9591-4211-B401-69485B27D65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23C063-F003-4F11-B8B1-F01111A605B3}" type="pres">
      <dgm:prSet presAssocID="{0DAAB461-9591-4211-B401-69485B27D652}" presName="parentRect" presStyleLbl="alignNode1" presStyleIdx="0" presStyleCnt="2" custScaleX="124111"/>
      <dgm:spPr/>
      <dgm:t>
        <a:bodyPr/>
        <a:lstStyle/>
        <a:p>
          <a:endParaRPr lang="it-IT"/>
        </a:p>
      </dgm:t>
    </dgm:pt>
    <dgm:pt modelId="{95E655BF-887A-4882-866A-DAB5F82B3F24}" type="pres">
      <dgm:prSet presAssocID="{0DAAB461-9591-4211-B401-69485B27D652}" presName="adorn" presStyleLbl="fgAccFollowNod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0F239A9-8811-4489-9601-DE898FE018C3}" type="pres">
      <dgm:prSet presAssocID="{DB817977-E2DA-479A-BB7D-E233B68A3F96}" presName="sibTrans" presStyleLbl="sibTrans2D1" presStyleIdx="0" presStyleCnt="0"/>
      <dgm:spPr/>
      <dgm:t>
        <a:bodyPr/>
        <a:lstStyle/>
        <a:p>
          <a:endParaRPr lang="it-IT"/>
        </a:p>
      </dgm:t>
    </dgm:pt>
    <dgm:pt modelId="{11191224-C1B2-4B60-AF85-C1CBA0904656}" type="pres">
      <dgm:prSet presAssocID="{E09751D7-A226-4419-AC73-FD97A78E4E61}" presName="compNode" presStyleCnt="0"/>
      <dgm:spPr/>
    </dgm:pt>
    <dgm:pt modelId="{E747F9A2-A55B-422F-BB5A-8155A32D5960}" type="pres">
      <dgm:prSet presAssocID="{E09751D7-A226-4419-AC73-FD97A78E4E61}" presName="childRect" presStyleLbl="bgAcc1" presStyleIdx="1" presStyleCnt="2" custScaleX="132676">
        <dgm:presLayoutVars>
          <dgm:bulletEnabled val="1"/>
        </dgm:presLayoutVars>
      </dgm:prSet>
      <dgm:spPr/>
    </dgm:pt>
    <dgm:pt modelId="{3A1EC8C0-A2AA-42CB-B7E1-D945BB65ECD1}" type="pres">
      <dgm:prSet presAssocID="{E09751D7-A226-4419-AC73-FD97A78E4E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E4BC5F-4983-43DD-A203-080F99B2D001}" type="pres">
      <dgm:prSet presAssocID="{E09751D7-A226-4419-AC73-FD97A78E4E61}" presName="parentRect" presStyleLbl="alignNode1" presStyleIdx="1" presStyleCnt="2" custScaleX="124417"/>
      <dgm:spPr/>
      <dgm:t>
        <a:bodyPr/>
        <a:lstStyle/>
        <a:p>
          <a:endParaRPr lang="it-IT"/>
        </a:p>
      </dgm:t>
    </dgm:pt>
    <dgm:pt modelId="{A308FF1A-D9BB-4AC6-A4CB-A0CC8060CC12}" type="pres">
      <dgm:prSet presAssocID="{E09751D7-A226-4419-AC73-FD97A78E4E61}" presName="adorn" presStyleLbl="fgAccFollowNod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0BDCBF2-EC03-4984-A704-535DC97C86F9}" srcId="{EB7FC0E9-700C-425C-9859-E268BA080644}" destId="{E09751D7-A226-4419-AC73-FD97A78E4E61}" srcOrd="1" destOrd="0" parTransId="{2C11AC3A-3AF9-4E19-90FB-5582F67D7DD6}" sibTransId="{483F0A3D-145B-469E-A3FE-81CB4D9E7433}"/>
    <dgm:cxn modelId="{6DBF8750-C43D-4A17-87E7-359AC0E307A8}" type="presOf" srcId="{E09751D7-A226-4419-AC73-FD97A78E4E61}" destId="{93E4BC5F-4983-43DD-A203-080F99B2D001}" srcOrd="1" destOrd="0" presId="urn:microsoft.com/office/officeart/2005/8/layout/bList2#4"/>
    <dgm:cxn modelId="{AC91FA3D-09A6-4C08-9CD2-2F0CED8B67E5}" type="presOf" srcId="{DB817977-E2DA-479A-BB7D-E233B68A3F96}" destId="{B0F239A9-8811-4489-9601-DE898FE018C3}" srcOrd="0" destOrd="0" presId="urn:microsoft.com/office/officeart/2005/8/layout/bList2#4"/>
    <dgm:cxn modelId="{7CF29E0D-FFAA-4C8F-BFC5-42137A0F38C9}" type="presOf" srcId="{0DAAB461-9591-4211-B401-69485B27D652}" destId="{1202FDDC-3FA5-48EA-A98F-3C0264BA3FD1}" srcOrd="0" destOrd="0" presId="urn:microsoft.com/office/officeart/2005/8/layout/bList2#4"/>
    <dgm:cxn modelId="{443F0C54-1771-4D75-BD60-3CC953E5B76D}" srcId="{EB7FC0E9-700C-425C-9859-E268BA080644}" destId="{0DAAB461-9591-4211-B401-69485B27D652}" srcOrd="0" destOrd="0" parTransId="{3DE812AF-CE7B-49E7-86DD-FABD3A1CBA54}" sibTransId="{DB817977-E2DA-479A-BB7D-E233B68A3F96}"/>
    <dgm:cxn modelId="{FAE6B054-0649-4282-8206-5F67B2FEC4A9}" type="presOf" srcId="{E09751D7-A226-4419-AC73-FD97A78E4E61}" destId="{3A1EC8C0-A2AA-42CB-B7E1-D945BB65ECD1}" srcOrd="0" destOrd="0" presId="urn:microsoft.com/office/officeart/2005/8/layout/bList2#4"/>
    <dgm:cxn modelId="{F8E012AC-6563-461E-A83E-BD41B67E8FB9}" type="presOf" srcId="{0DAAB461-9591-4211-B401-69485B27D652}" destId="{3223C063-F003-4F11-B8B1-F01111A605B3}" srcOrd="1" destOrd="0" presId="urn:microsoft.com/office/officeart/2005/8/layout/bList2#4"/>
    <dgm:cxn modelId="{152206D7-6F7E-4D34-8DEC-8E08409EB361}" type="presOf" srcId="{EB7FC0E9-700C-425C-9859-E268BA080644}" destId="{D360C8E1-3B93-4D64-9290-0C4B1EAFA953}" srcOrd="0" destOrd="0" presId="urn:microsoft.com/office/officeart/2005/8/layout/bList2#4"/>
    <dgm:cxn modelId="{461C13F3-6E0C-49B3-B87C-8F2DC34B3F6D}" type="presParOf" srcId="{D360C8E1-3B93-4D64-9290-0C4B1EAFA953}" destId="{2FB1096E-D5DF-45EA-9D8F-F51A85F42CA5}" srcOrd="0" destOrd="0" presId="urn:microsoft.com/office/officeart/2005/8/layout/bList2#4"/>
    <dgm:cxn modelId="{D505E900-0F95-486A-811C-5E28A568779F}" type="presParOf" srcId="{2FB1096E-D5DF-45EA-9D8F-F51A85F42CA5}" destId="{E1B21DD1-7EDA-417F-A270-9769C4DCBFFB}" srcOrd="0" destOrd="0" presId="urn:microsoft.com/office/officeart/2005/8/layout/bList2#4"/>
    <dgm:cxn modelId="{12314528-AADD-4B50-9A8E-D8F82829E311}" type="presParOf" srcId="{2FB1096E-D5DF-45EA-9D8F-F51A85F42CA5}" destId="{1202FDDC-3FA5-48EA-A98F-3C0264BA3FD1}" srcOrd="1" destOrd="0" presId="urn:microsoft.com/office/officeart/2005/8/layout/bList2#4"/>
    <dgm:cxn modelId="{7EADF71C-3AD8-4D7A-BDFA-974C13089660}" type="presParOf" srcId="{2FB1096E-D5DF-45EA-9D8F-F51A85F42CA5}" destId="{3223C063-F003-4F11-B8B1-F01111A605B3}" srcOrd="2" destOrd="0" presId="urn:microsoft.com/office/officeart/2005/8/layout/bList2#4"/>
    <dgm:cxn modelId="{F34FE4E8-BC4A-4A91-9C97-12BA61A31F71}" type="presParOf" srcId="{2FB1096E-D5DF-45EA-9D8F-F51A85F42CA5}" destId="{95E655BF-887A-4882-866A-DAB5F82B3F24}" srcOrd="3" destOrd="0" presId="urn:microsoft.com/office/officeart/2005/8/layout/bList2#4"/>
    <dgm:cxn modelId="{2B30CBF0-CE33-4EC6-B8F9-3573C94ACA2E}" type="presParOf" srcId="{D360C8E1-3B93-4D64-9290-0C4B1EAFA953}" destId="{B0F239A9-8811-4489-9601-DE898FE018C3}" srcOrd="1" destOrd="0" presId="urn:microsoft.com/office/officeart/2005/8/layout/bList2#4"/>
    <dgm:cxn modelId="{F6EE98D2-819F-4F4A-A710-9FB65CF8591E}" type="presParOf" srcId="{D360C8E1-3B93-4D64-9290-0C4B1EAFA953}" destId="{11191224-C1B2-4B60-AF85-C1CBA0904656}" srcOrd="2" destOrd="0" presId="urn:microsoft.com/office/officeart/2005/8/layout/bList2#4"/>
    <dgm:cxn modelId="{429ED63F-5E3F-435A-8062-D597F0D28D41}" type="presParOf" srcId="{11191224-C1B2-4B60-AF85-C1CBA0904656}" destId="{E747F9A2-A55B-422F-BB5A-8155A32D5960}" srcOrd="0" destOrd="0" presId="urn:microsoft.com/office/officeart/2005/8/layout/bList2#4"/>
    <dgm:cxn modelId="{8DE9F4CF-703A-4CAE-97E9-48865A52052D}" type="presParOf" srcId="{11191224-C1B2-4B60-AF85-C1CBA0904656}" destId="{3A1EC8C0-A2AA-42CB-B7E1-D945BB65ECD1}" srcOrd="1" destOrd="0" presId="urn:microsoft.com/office/officeart/2005/8/layout/bList2#4"/>
    <dgm:cxn modelId="{C3CB0E91-7491-46AD-98DA-E2AC34B2F7E4}" type="presParOf" srcId="{11191224-C1B2-4B60-AF85-C1CBA0904656}" destId="{93E4BC5F-4983-43DD-A203-080F99B2D001}" srcOrd="2" destOrd="0" presId="urn:microsoft.com/office/officeart/2005/8/layout/bList2#4"/>
    <dgm:cxn modelId="{2D53EC1F-80DD-4E9F-8725-EFA19194FCC2}" type="presParOf" srcId="{11191224-C1B2-4B60-AF85-C1CBA0904656}" destId="{A308FF1A-D9BB-4AC6-A4CB-A0CC8060CC12}" srcOrd="3" destOrd="0" presId="urn:microsoft.com/office/officeart/2005/8/layout/bList2#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21DD1-7EDA-417F-A270-9769C4DCBFFB}">
      <dsp:nvSpPr>
        <dsp:cNvPr id="0" name=""/>
        <dsp:cNvSpPr/>
      </dsp:nvSpPr>
      <dsp:spPr>
        <a:xfrm>
          <a:off x="1580156" y="983"/>
          <a:ext cx="2406687" cy="13572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3C063-F003-4F11-B8B1-F01111A605B3}">
      <dsp:nvSpPr>
        <dsp:cNvPr id="0" name=""/>
        <dsp:cNvSpPr/>
      </dsp:nvSpPr>
      <dsp:spPr>
        <a:xfrm>
          <a:off x="1655236" y="1358195"/>
          <a:ext cx="2256526" cy="583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latin typeface="Arial" pitchFamily="34" charset="0"/>
            </a:rPr>
            <a:t>Senato Accademico</a:t>
          </a:r>
          <a:endParaRPr lang="it-IT" sz="1400" b="1" kern="1200" dirty="0">
            <a:latin typeface="Arial" pitchFamily="34" charset="0"/>
          </a:endParaRPr>
        </a:p>
      </dsp:txBody>
      <dsp:txXfrm>
        <a:off x="1655236" y="1358195"/>
        <a:ext cx="1589103" cy="583601"/>
      </dsp:txXfrm>
    </dsp:sp>
    <dsp:sp modelId="{95E655BF-887A-4882-866A-DAB5F82B3F24}">
      <dsp:nvSpPr>
        <dsp:cNvPr id="0" name=""/>
        <dsp:cNvSpPr/>
      </dsp:nvSpPr>
      <dsp:spPr>
        <a:xfrm>
          <a:off x="3206245" y="1450895"/>
          <a:ext cx="636353" cy="6363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7F9A2-A55B-422F-BB5A-8155A32D5960}">
      <dsp:nvSpPr>
        <dsp:cNvPr id="0" name=""/>
        <dsp:cNvSpPr/>
      </dsp:nvSpPr>
      <dsp:spPr>
        <a:xfrm>
          <a:off x="4144496" y="983"/>
          <a:ext cx="2412251" cy="13572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4BC5F-4983-43DD-A203-080F99B2D001}">
      <dsp:nvSpPr>
        <dsp:cNvPr id="0" name=""/>
        <dsp:cNvSpPr/>
      </dsp:nvSpPr>
      <dsp:spPr>
        <a:xfrm>
          <a:off x="4219577" y="1358195"/>
          <a:ext cx="2262090" cy="583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Consiglio di Amministrazione</a:t>
          </a:r>
          <a:endParaRPr lang="it-IT" sz="1400" b="1" kern="1200" dirty="0"/>
        </a:p>
      </dsp:txBody>
      <dsp:txXfrm>
        <a:off x="4219577" y="1358195"/>
        <a:ext cx="1593021" cy="583601"/>
      </dsp:txXfrm>
    </dsp:sp>
    <dsp:sp modelId="{A308FF1A-D9BB-4AC6-A4CB-A0CC8060CC12}">
      <dsp:nvSpPr>
        <dsp:cNvPr id="0" name=""/>
        <dsp:cNvSpPr/>
      </dsp:nvSpPr>
      <dsp:spPr>
        <a:xfrm>
          <a:off x="5773367" y="1450895"/>
          <a:ext cx="636353" cy="63635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21DD1-7EDA-417F-A270-9769C4DCBFFB}">
      <dsp:nvSpPr>
        <dsp:cNvPr id="0" name=""/>
        <dsp:cNvSpPr/>
      </dsp:nvSpPr>
      <dsp:spPr>
        <a:xfrm>
          <a:off x="1580156" y="983"/>
          <a:ext cx="2406687" cy="13572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3C063-F003-4F11-B8B1-F01111A605B3}">
      <dsp:nvSpPr>
        <dsp:cNvPr id="0" name=""/>
        <dsp:cNvSpPr/>
      </dsp:nvSpPr>
      <dsp:spPr>
        <a:xfrm>
          <a:off x="1655236" y="1358195"/>
          <a:ext cx="2256526" cy="583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latin typeface="Arial" pitchFamily="34" charset="0"/>
            </a:rPr>
            <a:t>Consiglio di Dipartimento</a:t>
          </a:r>
          <a:endParaRPr lang="it-IT" sz="1400" b="1" kern="1200" dirty="0">
            <a:latin typeface="Arial" pitchFamily="34" charset="0"/>
          </a:endParaRPr>
        </a:p>
      </dsp:txBody>
      <dsp:txXfrm>
        <a:off x="1655236" y="1358195"/>
        <a:ext cx="1589103" cy="583601"/>
      </dsp:txXfrm>
    </dsp:sp>
    <dsp:sp modelId="{95E655BF-887A-4882-866A-DAB5F82B3F24}">
      <dsp:nvSpPr>
        <dsp:cNvPr id="0" name=""/>
        <dsp:cNvSpPr/>
      </dsp:nvSpPr>
      <dsp:spPr>
        <a:xfrm>
          <a:off x="3206245" y="1450895"/>
          <a:ext cx="636353" cy="6363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7F9A2-A55B-422F-BB5A-8155A32D5960}">
      <dsp:nvSpPr>
        <dsp:cNvPr id="0" name=""/>
        <dsp:cNvSpPr/>
      </dsp:nvSpPr>
      <dsp:spPr>
        <a:xfrm>
          <a:off x="4144496" y="983"/>
          <a:ext cx="2412251" cy="13572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4BC5F-4983-43DD-A203-080F99B2D001}">
      <dsp:nvSpPr>
        <dsp:cNvPr id="0" name=""/>
        <dsp:cNvSpPr/>
      </dsp:nvSpPr>
      <dsp:spPr>
        <a:xfrm>
          <a:off x="4219577" y="1358195"/>
          <a:ext cx="2262090" cy="583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Consiglio didattico</a:t>
          </a:r>
          <a:endParaRPr lang="it-IT" sz="1400" b="1" kern="1200" dirty="0"/>
        </a:p>
      </dsp:txBody>
      <dsp:txXfrm>
        <a:off x="4219577" y="1358195"/>
        <a:ext cx="1593021" cy="583601"/>
      </dsp:txXfrm>
    </dsp:sp>
    <dsp:sp modelId="{A308FF1A-D9BB-4AC6-A4CB-A0CC8060CC12}">
      <dsp:nvSpPr>
        <dsp:cNvPr id="0" name=""/>
        <dsp:cNvSpPr/>
      </dsp:nvSpPr>
      <dsp:spPr>
        <a:xfrm>
          <a:off x="5773367" y="1450895"/>
          <a:ext cx="636353" cy="63635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4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1574147-EAD7-4606-B0B7-24412AB660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0783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1990F49-59C5-4442-B04A-2CE385ECB35E}" type="slidenum">
              <a:rPr lang="it-IT" altLang="it-IT" smtClean="0"/>
              <a:pPr eaLnBrk="1" hangingPunct="1">
                <a:spcBef>
                  <a:spcPct val="0"/>
                </a:spcBef>
              </a:pPr>
              <a:t>1</a:t>
            </a:fld>
            <a:endParaRPr lang="it-IT" altLang="it-IT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z="2000" b="1" smtClean="0">
              <a:solidFill>
                <a:srgbClr val="666666"/>
              </a:solidFill>
              <a:latin typeface="Tahoma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1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C6D29C6-4508-4064-B1B4-C5F211564C36}" type="slidenum">
              <a:rPr lang="it-IT" altLang="it-IT" smtClean="0"/>
              <a:pPr eaLnBrk="1" hangingPunct="1">
                <a:spcBef>
                  <a:spcPct val="0"/>
                </a:spcBef>
              </a:pPr>
              <a:t>22</a:t>
            </a:fld>
            <a:endParaRPr lang="it-IT" altLang="it-IT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770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479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22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03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66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702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95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48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25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C972D-0B41-44F8-97CD-840CF6AB76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17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body" idx="1"/>
          </p:nvPr>
        </p:nvSpPr>
        <p:spPr>
          <a:xfrm rot="5400000">
            <a:off x="2401443" y="652652"/>
            <a:ext cx="4023360" cy="729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2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olo e testo verticale" type="vertTitleAndTx">
  <p:cSld name="1_Titolo e testo vertica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title"/>
          </p:nvPr>
        </p:nvSpPr>
        <p:spPr>
          <a:xfrm rot="5400000">
            <a:off x="4824413" y="2481263"/>
            <a:ext cx="541020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1"/>
          </p:nvPr>
        </p:nvSpPr>
        <p:spPr>
          <a:xfrm rot="5400000">
            <a:off x="881064" y="623888"/>
            <a:ext cx="5410200" cy="568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  <p:cxnSp>
        <p:nvCxnSpPr>
          <p:cNvPr id="88" name="Google Shape;88;p23"/>
          <p:cNvCxnSpPr/>
          <p:nvPr/>
        </p:nvCxnSpPr>
        <p:spPr>
          <a:xfrm rot="10800000">
            <a:off x="7543800" y="173563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985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3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13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stazione sezione" type="secHead">
  <p:cSld name="Intestazione sezion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rgbClr val="1D9A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15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 extrusionOk="0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Twentieth Century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  <p:cxnSp>
        <p:nvCxnSpPr>
          <p:cNvPr id="35" name="Google Shape;35;p15"/>
          <p:cNvCxnSpPr/>
          <p:nvPr/>
        </p:nvCxnSpPr>
        <p:spPr>
          <a:xfrm rot="10800000">
            <a:off x="6290132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2274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35661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4491990" y="2286000"/>
            <a:ext cx="35661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2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7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2"/>
          </p:nvPr>
        </p:nvSpPr>
        <p:spPr>
          <a:xfrm>
            <a:off x="768096" y="2967788"/>
            <a:ext cx="356616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3"/>
          </p:nvPr>
        </p:nvSpPr>
        <p:spPr>
          <a:xfrm>
            <a:off x="4491990" y="2179636"/>
            <a:ext cx="35661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4"/>
          </p:nvPr>
        </p:nvSpPr>
        <p:spPr>
          <a:xfrm>
            <a:off x="4491990" y="2967788"/>
            <a:ext cx="356616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7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7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a" type="blank">
  <p:cSld name="Vuota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75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body" idx="1"/>
          </p:nvPr>
        </p:nvSpPr>
        <p:spPr>
          <a:xfrm>
            <a:off x="4286250" y="822960"/>
            <a:ext cx="4258818" cy="518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 sz="20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🢝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🢝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🢝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🢝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🢝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🢝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🢝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00"/>
              <a:buChar char="🢝"/>
              <a:defRPr sz="1200"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2"/>
          </p:nvPr>
        </p:nvSpPr>
        <p:spPr>
          <a:xfrm>
            <a:off x="768096" y="2257506"/>
            <a:ext cx="3291840" cy="376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9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magine con didascalia" type="picTx">
  <p:cSld name="Immagine con didascalia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Twentieth Century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>
            <a:spLocks noGrp="1"/>
          </p:cNvSpPr>
          <p:nvPr>
            <p:ph type="pic" idx="2"/>
          </p:nvPr>
        </p:nvSpPr>
        <p:spPr>
          <a:xfrm>
            <a:off x="0" y="-1"/>
            <a:ext cx="9141714" cy="4572000"/>
          </a:xfrm>
          <a:prstGeom prst="rect">
            <a:avLst/>
          </a:prstGeom>
          <a:solidFill>
            <a:srgbClr val="76CEEF"/>
          </a:solidFill>
          <a:ln>
            <a:noFill/>
          </a:ln>
        </p:spPr>
      </p:sp>
      <p:sp>
        <p:nvSpPr>
          <p:cNvPr id="71" name="Google Shape;71;p21"/>
          <p:cNvSpPr txBox="1">
            <a:spLocks noGrp="1"/>
          </p:cNvSpPr>
          <p:nvPr>
            <p:ph type="body" idx="1"/>
          </p:nvPr>
        </p:nvSpPr>
        <p:spPr>
          <a:xfrm>
            <a:off x="6457950" y="4960138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  <p:cxnSp>
        <p:nvCxnSpPr>
          <p:cNvPr id="75" name="Google Shape;75;p21"/>
          <p:cNvCxnSpPr/>
          <p:nvPr/>
        </p:nvCxnSpPr>
        <p:spPr>
          <a:xfrm rot="10800000">
            <a:off x="6290132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520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rgbClr val="002060"/>
            </a:gs>
            <a:gs pos="80000">
              <a:schemeClr val="tx2">
                <a:lumMod val="50000"/>
              </a:schemeClr>
            </a:gs>
            <a:gs pos="100000">
              <a:schemeClr val="tx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27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8" name="Segnaposto data 1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>
              <a:defRPr sz="1100">
                <a:solidFill>
                  <a:schemeClr val="tx2"/>
                </a:solidFill>
                <a:ea typeface="+mn-ea"/>
                <a:cs typeface="Tahoma" pitchFamily="34" charset="0"/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9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100">
                <a:solidFill>
                  <a:schemeClr val="tx2"/>
                </a:solidFill>
                <a:ea typeface="+mn-ea"/>
                <a:cs typeface="Tahoma" pitchFamily="34" charset="0"/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0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7E91F89-2E92-4CC9-BF61-F940E15C0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400"/>
              <a:buFont typeface="Twentieth Century"/>
              <a:buNone/>
              <a:defRPr sz="44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wentieth Century"/>
              <a:buChar char=" 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🢝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🢝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🢝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🢝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🢝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🢝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🢝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00"/>
              <a:buFont typeface="Noto Sans Symbols"/>
              <a:buChar char="🢝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fontAlgn="auto"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 kern="0"/>
              <a:pPr fontAlgn="auto"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‹N›</a:t>
            </a:fld>
            <a:endParaRPr kern="0"/>
          </a:p>
        </p:txBody>
      </p:sp>
      <p:cxnSp>
        <p:nvCxnSpPr>
          <p:cNvPr id="11" name="Google Shape;11;p12"/>
          <p:cNvCxnSpPr/>
          <p:nvPr/>
        </p:nvCxnSpPr>
        <p:spPr>
          <a:xfrm rot="10800000">
            <a:off x="5715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35076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scuola.superiore.isufi@cert-unile.it" TargetMode="External"/><Relationship Id="rId3" Type="http://schemas.openxmlformats.org/officeDocument/2006/relationships/hyperlink" Target="tel:+390832299404" TargetMode="External"/><Relationship Id="rId7" Type="http://schemas.openxmlformats.org/officeDocument/2006/relationships/hyperlink" Target="mailto:scuola.superiore.isufi@unisalento.i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tel:+390832299407" TargetMode="External"/><Relationship Id="rId5" Type="http://schemas.openxmlformats.org/officeDocument/2006/relationships/hyperlink" Target="tel:+390832299406" TargetMode="External"/><Relationship Id="rId4" Type="http://schemas.openxmlformats.org/officeDocument/2006/relationships/hyperlink" Target="tel:+390832299228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17.jpeg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18.jpe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salento.it/segreteriaonline" TargetMode="External"/><Relationship Id="rId2" Type="http://schemas.openxmlformats.org/officeDocument/2006/relationships/hyperlink" Target="https://studenti.unisalento.it/Home.d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12" Type="http://schemas.openxmlformats.org/officeDocument/2006/relationships/diagramColors" Target="../diagrams/colors2.xml"/><Relationship Id="rId1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0.jpeg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19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mail.google.com/mail/u/0/?ui=2&amp;ik=5ca60c8a30&amp;view=fimg&amp;th=15fde698b84a5720&amp;attid=0.1.4&amp;disp=emb&amp;attbid=ANGjdJ-NB7vL8BGHMnHeJBLTmwK5gbJqdPDbKm9bhLkLW3PvkXBw84QljTUqxtyjos0sq284L85BDLp9mWabmRKO3lQjF_CDCDCwtlQPSK0sLYfeoF-9bT_hlUd6Wto&amp;sz=s0-l75-ft&amp;ats=1511351420129&amp;rm=15fde698b84a5720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Google Shape;94;p1" descr="ba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4802" y="4239762"/>
            <a:ext cx="9228802" cy="262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5;p1" descr="intro_testat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109" y="-171400"/>
            <a:ext cx="9190109" cy="201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9;p1" descr="Cort_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9231" y="6114190"/>
            <a:ext cx="1249680" cy="60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AA913AF-5F15-6D40-B9F6-5FFA8BB99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040" y="1041801"/>
            <a:ext cx="6587498" cy="4215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 bwMode="auto">
          <a:xfrm>
            <a:off x="1863664" y="1484313"/>
            <a:ext cx="5905202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8 Dipartimenti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32 Corsi di Laurea Triennale</a:t>
            </a:r>
          </a:p>
          <a:p>
            <a:pPr marL="109537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None/>
            </a:pPr>
            <a:r>
              <a:rPr lang="it-IT" altLang="it-IT" sz="2000" b="0" dirty="0" smtClean="0"/>
              <a:t>    (di cui 3 Internazionali/Doppio Titolo)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34 Corsi di Laurea Magistrale</a:t>
            </a:r>
          </a:p>
          <a:p>
            <a:pPr marL="109537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None/>
            </a:pPr>
            <a:r>
              <a:rPr lang="it-IT" altLang="it-IT" sz="2000" b="0" dirty="0" smtClean="0"/>
              <a:t>    (di cui 3 Internazionali/Doppio Titolo)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3 Corsi di Laurea Magistrale a Ciclo Unico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2 Scuole di Specializzazione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13 Master di 1°e 2° livello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Scuola di Dottorato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3" pitchFamily="18" charset="2"/>
              <a:buChar char=""/>
            </a:pPr>
            <a:r>
              <a:rPr lang="it-IT" altLang="it-IT" sz="2000" b="0" dirty="0" smtClean="0"/>
              <a:t>ISUFI Istituto Superiore di Alta Formazione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it-IT" altLang="it-IT" sz="2000" b="0" dirty="0" smtClean="0"/>
              <a:t>     Universitaria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it-IT" altLang="it-IT" sz="2000" b="0" dirty="0" smtClean="0"/>
              <a:t>Circa 20.000</a:t>
            </a:r>
            <a:r>
              <a:rPr lang="it-IT" sz="2000" b="0" dirty="0" smtClean="0">
                <a:solidFill>
                  <a:srgbClr val="000000"/>
                </a:solidFill>
                <a:latin typeface="Titillium Web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it-IT" sz="2000" b="0" dirty="0" smtClean="0">
                <a:solidFill>
                  <a:srgbClr val="C00000"/>
                </a:solidFill>
                <a:latin typeface="Titillium Web"/>
              </a:rPr>
              <a:t>didattica asincrona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it-IT" sz="2000" b="0" dirty="0" smtClean="0">
                <a:solidFill>
                  <a:srgbClr val="C00000"/>
                </a:solidFill>
                <a:latin typeface="Titillium Web"/>
              </a:rPr>
              <a:t>sottoscrizione del protocollo d’intesa “PA 110 e lode” 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it-IT" sz="2000" b="0" dirty="0">
                <a:solidFill>
                  <a:srgbClr val="000000"/>
                </a:solidFill>
                <a:latin typeface="Titillium Web"/>
              </a:rPr>
              <a:t>“</a:t>
            </a:r>
            <a:r>
              <a:rPr lang="it-IT" sz="2000" b="0" dirty="0" err="1">
                <a:solidFill>
                  <a:srgbClr val="000000"/>
                </a:solidFill>
                <a:latin typeface="Titillium Web"/>
              </a:rPr>
              <a:t>Interregional</a:t>
            </a:r>
            <a:r>
              <a:rPr lang="it-IT" sz="2000" b="0" dirty="0">
                <a:solidFill>
                  <a:srgbClr val="000000"/>
                </a:solidFill>
                <a:latin typeface="Titillium Web"/>
              </a:rPr>
              <a:t> </a:t>
            </a:r>
            <a:r>
              <a:rPr lang="it-IT" sz="2000" b="0" dirty="0" err="1">
                <a:solidFill>
                  <a:srgbClr val="000000"/>
                </a:solidFill>
                <a:latin typeface="Titillium Web"/>
              </a:rPr>
              <a:t>summer</a:t>
            </a:r>
            <a:r>
              <a:rPr lang="it-IT" sz="2000" b="0" dirty="0">
                <a:solidFill>
                  <a:srgbClr val="000000"/>
                </a:solidFill>
                <a:latin typeface="Titillium Web"/>
              </a:rPr>
              <a:t> camp” presso il Centro velico di Policoro dal 12 al 16 settembre 2022</a:t>
            </a:r>
            <a:r>
              <a:rPr lang="it-IT" sz="2000" b="0" dirty="0" smtClean="0">
                <a:solidFill>
                  <a:srgbClr val="000000"/>
                </a:solidFill>
                <a:latin typeface="Titillium Web"/>
              </a:rPr>
              <a:t>:</a:t>
            </a:r>
            <a:endParaRPr lang="it-IT" altLang="it-IT" sz="1900" b="0" dirty="0">
              <a:solidFill>
                <a:srgbClr val="C00000"/>
              </a:solidFill>
            </a:endParaRPr>
          </a:p>
        </p:txBody>
      </p:sp>
      <p:pic>
        <p:nvPicPr>
          <p:cNvPr id="18437" name="Immagine 4" descr="aulamagnaecotek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169068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magine 5" descr="disorbo2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r="19052"/>
          <a:stretch>
            <a:fillRect/>
          </a:stretch>
        </p:blipFill>
        <p:spPr bwMode="auto">
          <a:xfrm>
            <a:off x="172977" y="1484313"/>
            <a:ext cx="16906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magine 6" descr="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15179" r="3252" b="13977"/>
          <a:stretch>
            <a:fillRect/>
          </a:stretch>
        </p:blipFill>
        <p:spPr bwMode="auto">
          <a:xfrm>
            <a:off x="172977" y="3213100"/>
            <a:ext cx="16906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Immagine 7" descr="122544027-b1ae3369-38c7-46c2-9c4a-22c30ada88b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7" y="4365625"/>
            <a:ext cx="16906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Immagine 8" descr="oria_papalucio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7" y="5445125"/>
            <a:ext cx="16906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5"/>
          <p:cNvGrpSpPr>
            <a:grpSpLocks/>
          </p:cNvGrpSpPr>
          <p:nvPr/>
        </p:nvGrpSpPr>
        <p:grpSpPr bwMode="auto">
          <a:xfrm rot="10800000">
            <a:off x="7885113" y="0"/>
            <a:ext cx="1258887" cy="6858000"/>
            <a:chOff x="8523312" y="0"/>
            <a:chExt cx="620688" cy="6858000"/>
          </a:xfrm>
        </p:grpSpPr>
        <p:pic>
          <p:nvPicPr>
            <p:cNvPr id="12299" name="Immagine 9" descr="Economia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199276" y="5913276"/>
              <a:ext cx="1268760" cy="6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Immagine 10" descr="Giurisprudenza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57592" y="4846848"/>
              <a:ext cx="1152128" cy="6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Immagine 11" descr="Ingegneria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57592" y="3694720"/>
              <a:ext cx="1152128" cy="6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Immagine 12" descr="Lett_Filosof_BBCC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57592" y="2542592"/>
              <a:ext cx="1152128" cy="6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Immagine 13" descr="Scienze matematiche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57592" y="1390464"/>
              <a:ext cx="1152128" cy="6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Immagine 14" descr="Scienzedellaforma.gi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257592" y="265720"/>
              <a:ext cx="1152128" cy="62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1080" y="-102336"/>
            <a:ext cx="9144000" cy="1222460"/>
          </a:xfrm>
          <a:prstGeom prst="rect">
            <a:avLst/>
          </a:prstGeom>
        </p:spPr>
      </p:pic>
      <p:sp>
        <p:nvSpPr>
          <p:cNvPr id="18" name="Google Shape;110;p2"/>
          <p:cNvSpPr txBox="1"/>
          <p:nvPr/>
        </p:nvSpPr>
        <p:spPr>
          <a:xfrm>
            <a:off x="392970" y="203181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UNISALENTO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CIFRE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7" y="523469"/>
            <a:ext cx="7954485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rawpixel-586684-unsplash.jpg"/>
          <p:cNvPicPr preferRelativeResize="0"/>
          <p:nvPr/>
        </p:nvPicPr>
        <p:blipFill rotWithShape="1">
          <a:blip r:embed="rId3">
            <a:alphaModFix/>
          </a:blip>
          <a:srcRect b="21141"/>
          <a:stretch/>
        </p:blipFill>
        <p:spPr>
          <a:xfrm>
            <a:off x="-180020" y="-1825763"/>
            <a:ext cx="9504040" cy="614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357"/>
            <a:ext cx="9144000" cy="1222460"/>
          </a:xfrm>
          <a:prstGeom prst="rect">
            <a:avLst/>
          </a:prstGeom>
        </p:spPr>
      </p:pic>
      <p:sp>
        <p:nvSpPr>
          <p:cNvPr id="105" name="Google Shape;105;p2"/>
          <p:cNvSpPr/>
          <p:nvPr/>
        </p:nvSpPr>
        <p:spPr>
          <a:xfrm>
            <a:off x="361250" y="1677091"/>
            <a:ext cx="8627409" cy="5046345"/>
          </a:xfrm>
          <a:prstGeom prst="rect">
            <a:avLst/>
          </a:prstGeom>
          <a:solidFill>
            <a:srgbClr val="F2F2F2">
              <a:alpha val="8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77112" y="2174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BENI CULTURALI</a:t>
            </a:r>
            <a:endParaRPr b="0" ker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2028" y="6456919"/>
            <a:ext cx="3008882" cy="4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Cort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6073" y="6482793"/>
            <a:ext cx="750041" cy="36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7131410" y="6521349"/>
            <a:ext cx="215129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4" name="Google Shape;114;p2"/>
          <p:cNvGrpSpPr/>
          <p:nvPr/>
        </p:nvGrpSpPr>
        <p:grpSpPr>
          <a:xfrm>
            <a:off x="361250" y="1237426"/>
            <a:ext cx="8627410" cy="5486010"/>
            <a:chOff x="361250" y="1237426"/>
            <a:chExt cx="8627410" cy="5486010"/>
          </a:xfrm>
        </p:grpSpPr>
        <p:cxnSp>
          <p:nvCxnSpPr>
            <p:cNvPr id="115" name="Google Shape;115;p2"/>
            <p:cNvCxnSpPr/>
            <p:nvPr/>
          </p:nvCxnSpPr>
          <p:spPr>
            <a:xfrm>
              <a:off x="2148731" y="1857092"/>
              <a:ext cx="0" cy="4866344"/>
            </a:xfrm>
            <a:prstGeom prst="straightConnector1">
              <a:avLst/>
            </a:prstGeom>
            <a:noFill/>
            <a:ln w="38100" cap="flat" cmpd="sng">
              <a:solidFill>
                <a:srgbClr val="F1CB07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6" name="Google Shape;116;p2"/>
            <p:cNvGrpSpPr/>
            <p:nvPr/>
          </p:nvGrpSpPr>
          <p:grpSpPr>
            <a:xfrm>
              <a:off x="361250" y="1237426"/>
              <a:ext cx="8627410" cy="5019035"/>
              <a:chOff x="361250" y="1237426"/>
              <a:chExt cx="8627410" cy="5019035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361251" y="1237426"/>
                <a:ext cx="8627409" cy="3600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783485" y="2111032"/>
                <a:ext cx="5904926" cy="1040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BENI CULTURALI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(L-1</a:t>
                </a:r>
                <a:r>
                  <a:rPr lang="it-IT" sz="1400" b="0" kern="0" dirty="0" smtClea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)</a:t>
                </a: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DISCIPLINE DELLE ARTI, DELLA MUSICA E DELLO SPETTACOLO -DAMS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(L-3)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783485" y="4268265"/>
                <a:ext cx="5904900" cy="19881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ARCHEOLOGIA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(LM-2)</a:t>
                </a:r>
                <a:endParaRPr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algn="just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</a:rPr>
                  <a:t>SCIENZE DELLO SPETTACOLO E DELLA </a:t>
                </a:r>
                <a:r>
                  <a:rPr lang="it-IT" sz="1400" kern="0" dirty="0" smtClea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</a:rPr>
                  <a:t>PRODUZIONE AUDIOVISIVA </a:t>
                </a:r>
                <a:r>
                  <a:rPr lang="it-IT" sz="1400" b="0" kern="0" dirty="0" smtClea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</a:rPr>
                  <a:t>(LM-65) </a:t>
                </a:r>
                <a:r>
                  <a:rPr lang="it-IT" sz="1400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tillium Web"/>
                    <a:ea typeface="Titillium Web"/>
                    <a:cs typeface="Titillium Web"/>
                    <a:sym typeface="Titillium Web"/>
                  </a:rPr>
                  <a:t>new</a:t>
                </a:r>
              </a:p>
              <a:p>
                <a:pPr algn="just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highlight>
                      <a:srgbClr val="EFEFEF"/>
                    </a:highlight>
                    <a:latin typeface="Titillium Web"/>
                    <a:ea typeface="Titillium Web"/>
                    <a:cs typeface="Titillium Web"/>
                    <a:sym typeface="Titillium Web"/>
                  </a:rPr>
                  <a:t>DIGITAL HUMANITIES </a:t>
                </a:r>
                <a:r>
                  <a:rPr lang="it-IT" sz="1400" b="0" kern="0" dirty="0">
                    <a:solidFill>
                      <a:srgbClr val="000000"/>
                    </a:solidFill>
                    <a:highlight>
                      <a:srgbClr val="EFEFEF"/>
                    </a:highlight>
                    <a:latin typeface="Titillium Web"/>
                    <a:ea typeface="Titillium Web"/>
                    <a:cs typeface="Titillium Web"/>
                    <a:sym typeface="Titillium Web"/>
                  </a:rPr>
                  <a:t>(LM-43)</a:t>
                </a:r>
                <a:endParaRPr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STORIA DELL’ARTE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(LM-89 )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 txBox="1"/>
              <p:nvPr/>
            </p:nvSpPr>
            <p:spPr>
              <a:xfrm>
                <a:off x="361251" y="2111032"/>
                <a:ext cx="131384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 txBox="1"/>
              <p:nvPr/>
            </p:nvSpPr>
            <p:spPr>
              <a:xfrm>
                <a:off x="361250" y="4133663"/>
                <a:ext cx="1679480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MAGISTRALE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40732" y="2226939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40731" y="4205467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</p:grpSp>
      </p:grpSp>
      <p:sp>
        <p:nvSpPr>
          <p:cNvPr id="124" name="Google Shape;124;p2"/>
          <p:cNvSpPr txBox="1"/>
          <p:nvPr/>
        </p:nvSpPr>
        <p:spPr>
          <a:xfrm>
            <a:off x="605152" y="1269910"/>
            <a:ext cx="7933697" cy="5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CB07"/>
              </a:buClr>
              <a:buSzPts val="1280"/>
              <a:buFont typeface="Noto Sans Symbols"/>
              <a:buChar char="►"/>
            </a:pPr>
            <a:r>
              <a:rPr lang="it-IT" sz="1600" b="0" kern="0" dirty="0">
                <a:solidFill>
                  <a:srgbClr val="CC990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800" kern="0" dirty="0">
                <a:solidFill>
                  <a:srgbClr val="3F3F3F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OFFERTA FORMATIVA</a:t>
            </a:r>
            <a:endParaRPr sz="1800" kern="0" dirty="0">
              <a:solidFill>
                <a:srgbClr val="CC33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  <p:extLst>
      <p:ext uri="{BB962C8B-B14F-4D97-AF65-F5344CB8AC3E}">
        <p14:creationId xmlns:p14="http://schemas.microsoft.com/office/powerpoint/2010/main" val="36987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" descr="IMG_7894.jpg"/>
          <p:cNvPicPr preferRelativeResize="0"/>
          <p:nvPr/>
        </p:nvPicPr>
        <p:blipFill rotWithShape="1">
          <a:blip r:embed="rId3">
            <a:alphaModFix/>
          </a:blip>
          <a:srcRect b="14223"/>
          <a:stretch/>
        </p:blipFill>
        <p:spPr>
          <a:xfrm>
            <a:off x="-180528" y="-1741312"/>
            <a:ext cx="9342936" cy="534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C69257C-470E-8D49-9118-354452EA4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357"/>
            <a:ext cx="9144000" cy="1222460"/>
          </a:xfrm>
          <a:prstGeom prst="rect">
            <a:avLst/>
          </a:prstGeom>
        </p:spPr>
      </p:pic>
      <p:sp>
        <p:nvSpPr>
          <p:cNvPr id="134" name="Google Shape;134;p3"/>
          <p:cNvSpPr txBox="1"/>
          <p:nvPr/>
        </p:nvSpPr>
        <p:spPr>
          <a:xfrm>
            <a:off x="277112" y="2174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INGEGNERIA</a:t>
            </a:r>
            <a:b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DELL’INNOVAZIONE</a:t>
            </a:r>
            <a:endParaRPr b="0" ker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328151" y="1489767"/>
            <a:ext cx="8627409" cy="5046345"/>
          </a:xfrm>
          <a:prstGeom prst="rect">
            <a:avLst/>
          </a:prstGeom>
          <a:solidFill>
            <a:srgbClr val="F2F2F2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136" name="Google Shape;136;p3"/>
          <p:cNvGrpSpPr/>
          <p:nvPr/>
        </p:nvGrpSpPr>
        <p:grpSpPr>
          <a:xfrm>
            <a:off x="361251" y="1237426"/>
            <a:ext cx="8627409" cy="5486010"/>
            <a:chOff x="361251" y="1237426"/>
            <a:chExt cx="8627409" cy="5486010"/>
          </a:xfrm>
        </p:grpSpPr>
        <p:sp>
          <p:nvSpPr>
            <p:cNvPr id="137" name="Google Shape;137;p3"/>
            <p:cNvSpPr/>
            <p:nvPr/>
          </p:nvSpPr>
          <p:spPr>
            <a:xfrm>
              <a:off x="2364729" y="3326302"/>
              <a:ext cx="6604418" cy="3342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AEROSPACE ENGINEERING </a:t>
              </a:r>
              <a:r>
                <a:rPr lang="it-IT" sz="13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INGEGNERIA AEROSPAZIALE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(LM-20)  sede didattica Brindisi  -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</a:t>
              </a:r>
              <a:r>
                <a:rPr lang="it-IT" sz="1300" b="0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interateneo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 convenzione con il Politecnico di Bari con rilascio di titolo congiunto - Corso internazionale erogato in lingua inglese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INGEGNERIA CIVILE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(LM-23)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COMMUNICATION ENGINEERING AND ELECTRONIC TECHNOLOGIES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b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3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INGEGNERIA DELLE TELECOMUNICAZIONI E DELLE TECNOLOGIE ELETTRONICHE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(LM-27)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internazionale erogato in lingua inglese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MANAGEMENT ENGINEERING </a:t>
              </a:r>
              <a:r>
                <a:rPr lang="it-IT" sz="13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INGEGNERIA GESTIONALE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(LM-31)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internazionale erogato in lingua inglese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INGEGNERIA INFORMATICA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(LM-32</a:t>
              </a:r>
              <a:r>
                <a:rPr lang="it-IT" sz="1400" b="0" kern="0" dirty="0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INGEGNERIA MECCANICA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(LM-33)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MATERIALS ENGINEERING AND NANOTECHNOLOGY </a:t>
              </a:r>
              <a:b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3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INGEGNERIA DEI MATERIALI E NANOTECNOLOGIE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(LM-53) </a:t>
              </a:r>
              <a:b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internazionale erogato in lingua inglese 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38" name="Google Shape;138;p3"/>
            <p:cNvCxnSpPr/>
            <p:nvPr/>
          </p:nvCxnSpPr>
          <p:spPr>
            <a:xfrm>
              <a:off x="2148731" y="1857092"/>
              <a:ext cx="0" cy="4866344"/>
            </a:xfrm>
            <a:prstGeom prst="straightConnector1">
              <a:avLst/>
            </a:prstGeom>
            <a:noFill/>
            <a:ln w="38100" cap="flat" cmpd="sng">
              <a:solidFill>
                <a:srgbClr val="F1CB07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39" name="Google Shape;139;p3"/>
            <p:cNvGrpSpPr/>
            <p:nvPr/>
          </p:nvGrpSpPr>
          <p:grpSpPr>
            <a:xfrm>
              <a:off x="361251" y="1237426"/>
              <a:ext cx="8627409" cy="3411130"/>
              <a:chOff x="361251" y="1237426"/>
              <a:chExt cx="8627409" cy="3411130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361251" y="1237426"/>
                <a:ext cx="8627409" cy="3600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2373870" y="1611609"/>
                <a:ext cx="5904926" cy="1514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INGEGNERIA CIVILE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(L-7)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INGEGNERIA DELL’INFORMAZIONE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(L-8)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INGEGNERIA INDUSTRIALE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(L-9) sede didattica Lecce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INGEGNERIA INDUSTRIALE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(L-9) sede didattica Brindisi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INGEGNERIA </a:t>
                </a:r>
                <a:r>
                  <a:rPr lang="it-IT" sz="1400" kern="0" dirty="0" smtClea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BIOMEDICA</a:t>
                </a: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</a:rPr>
                  <a:t>INGEGNERIA PER L'INDUSTRIA </a:t>
                </a:r>
                <a:r>
                  <a:rPr lang="it-IT" sz="1400" kern="0" dirty="0" smtClea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</a:rPr>
                  <a:t>SOSTENIBILE (L-9) </a:t>
                </a:r>
                <a:r>
                  <a:rPr lang="it-IT" sz="1400" kern="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tillium Web"/>
                    <a:ea typeface="Titillium Web"/>
                    <a:cs typeface="Titillium Web"/>
                    <a:sym typeface="Titillium Web"/>
                  </a:rPr>
                  <a:t>new</a:t>
                </a:r>
                <a:endParaRPr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Arial"/>
                </a:endParaRPr>
              </a:p>
            </p:txBody>
          </p:sp>
          <p:sp>
            <p:nvSpPr>
              <p:cNvPr id="142" name="Google Shape;142;p3"/>
              <p:cNvSpPr txBox="1"/>
              <p:nvPr/>
            </p:nvSpPr>
            <p:spPr>
              <a:xfrm>
                <a:off x="361251" y="1857092"/>
                <a:ext cx="131384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 txBox="1"/>
              <p:nvPr/>
            </p:nvSpPr>
            <p:spPr>
              <a:xfrm>
                <a:off x="361251" y="3725226"/>
                <a:ext cx="1669678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MAGISTRALE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2040732" y="1950864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2040731" y="3266812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</p:grpSp>
      </p:grpSp>
      <p:sp>
        <p:nvSpPr>
          <p:cNvPr id="146" name="Google Shape;146;p3"/>
          <p:cNvSpPr txBox="1"/>
          <p:nvPr/>
        </p:nvSpPr>
        <p:spPr>
          <a:xfrm>
            <a:off x="605152" y="1269910"/>
            <a:ext cx="7933697" cy="5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CB07"/>
              </a:buClr>
              <a:buSzPts val="1280"/>
              <a:buFont typeface="Noto Sans Symbols"/>
              <a:buChar char="►"/>
            </a:pPr>
            <a:r>
              <a:rPr lang="it-IT" sz="1600" b="0" kern="0">
                <a:solidFill>
                  <a:srgbClr val="CC990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600" b="0" kern="0">
                <a:solidFill>
                  <a:srgbClr val="3F3F3F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OFFERTA FORMATIVA</a:t>
            </a:r>
            <a:endParaRPr sz="1200" b="0" kern="0">
              <a:solidFill>
                <a:srgbClr val="CC33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id="147" name="Google Shape;14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1062" y="6599352"/>
            <a:ext cx="2699847" cy="28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 descr="Cort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1062" y="6518510"/>
            <a:ext cx="660348" cy="32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 txBox="1"/>
          <p:nvPr/>
        </p:nvSpPr>
        <p:spPr>
          <a:xfrm>
            <a:off x="7118695" y="6599352"/>
            <a:ext cx="202530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2848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" descr="studi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6134"/>
            <a:ext cx="9252520" cy="520454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/>
          <p:cNvSpPr/>
          <p:nvPr/>
        </p:nvSpPr>
        <p:spPr>
          <a:xfrm>
            <a:off x="361251" y="1237426"/>
            <a:ext cx="8627409" cy="3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13265CA-7CB6-2841-BE92-6BC10051B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357"/>
            <a:ext cx="9144000" cy="1222460"/>
          </a:xfrm>
          <a:prstGeom prst="rect">
            <a:avLst/>
          </a:prstGeom>
        </p:spPr>
      </p:pic>
      <p:sp>
        <p:nvSpPr>
          <p:cNvPr id="160" name="Google Shape;160;p4"/>
          <p:cNvSpPr txBox="1"/>
          <p:nvPr/>
        </p:nvSpPr>
        <p:spPr>
          <a:xfrm>
            <a:off x="277112" y="2174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MATEMATICA E FISICA</a:t>
            </a:r>
            <a:b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“ENNIO DE GIORGI”</a:t>
            </a:r>
            <a:endParaRPr b="0" ker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361250" y="1677091"/>
            <a:ext cx="8627409" cy="5046345"/>
          </a:xfrm>
          <a:prstGeom prst="rect">
            <a:avLst/>
          </a:prstGeom>
          <a:solidFill>
            <a:srgbClr val="F2F2F2">
              <a:alpha val="8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162" name="Google Shape;162;p4"/>
          <p:cNvGrpSpPr/>
          <p:nvPr/>
        </p:nvGrpSpPr>
        <p:grpSpPr>
          <a:xfrm>
            <a:off x="361250" y="1857092"/>
            <a:ext cx="7899396" cy="4866344"/>
            <a:chOff x="361250" y="1857092"/>
            <a:chExt cx="7899396" cy="4866344"/>
          </a:xfrm>
        </p:grpSpPr>
        <p:sp>
          <p:nvSpPr>
            <p:cNvPr id="163" name="Google Shape;163;p4"/>
            <p:cNvSpPr/>
            <p:nvPr/>
          </p:nvSpPr>
          <p:spPr>
            <a:xfrm>
              <a:off x="2783485" y="2111032"/>
              <a:ext cx="5477161" cy="7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FISICA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(L-30)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OTTICA E OPTOMETRIA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(L-30)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MATEMATICA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(L-35)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 txBox="1"/>
            <p:nvPr/>
          </p:nvSpPr>
          <p:spPr>
            <a:xfrm>
              <a:off x="361251" y="2111032"/>
              <a:ext cx="131384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CORSI </a:t>
              </a:r>
              <a:b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 LAUREA 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 txBox="1"/>
            <p:nvPr/>
          </p:nvSpPr>
          <p:spPr>
            <a:xfrm>
              <a:off x="361250" y="4428143"/>
              <a:ext cx="167947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CORSI </a:t>
              </a:r>
              <a:b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 LAUREA MAGISTRALE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783485" y="4428143"/>
              <a:ext cx="5477161" cy="562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FISICA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(LM-17)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MATEMATICA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(LM-40)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67" name="Google Shape;167;p4"/>
            <p:cNvCxnSpPr/>
            <p:nvPr/>
          </p:nvCxnSpPr>
          <p:spPr>
            <a:xfrm>
              <a:off x="2148731" y="1857092"/>
              <a:ext cx="0" cy="4866344"/>
            </a:xfrm>
            <a:prstGeom prst="straightConnector1">
              <a:avLst/>
            </a:prstGeom>
            <a:noFill/>
            <a:ln w="38100" cap="flat" cmpd="sng">
              <a:solidFill>
                <a:srgbClr val="F1CB0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8" name="Google Shape;168;p4"/>
            <p:cNvSpPr/>
            <p:nvPr/>
          </p:nvSpPr>
          <p:spPr>
            <a:xfrm>
              <a:off x="2040732" y="2226939"/>
              <a:ext cx="215999" cy="220855"/>
            </a:xfrm>
            <a:prstGeom prst="ellipse">
              <a:avLst/>
            </a:prstGeom>
            <a:solidFill>
              <a:srgbClr val="F1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040731" y="4499947"/>
              <a:ext cx="215999" cy="220855"/>
            </a:xfrm>
            <a:prstGeom prst="ellipse">
              <a:avLst/>
            </a:prstGeom>
            <a:solidFill>
              <a:srgbClr val="F1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170" name="Google Shape;170;p4"/>
          <p:cNvSpPr txBox="1"/>
          <p:nvPr/>
        </p:nvSpPr>
        <p:spPr>
          <a:xfrm>
            <a:off x="605152" y="1269910"/>
            <a:ext cx="7933697" cy="5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CB07"/>
              </a:buClr>
              <a:buSzPts val="1280"/>
              <a:buFont typeface="Noto Sans Symbols"/>
              <a:buChar char="►"/>
            </a:pPr>
            <a:r>
              <a:rPr lang="it-IT" sz="1600" b="0" kern="0">
                <a:solidFill>
                  <a:srgbClr val="CC990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600" b="0" kern="0">
                <a:solidFill>
                  <a:srgbClr val="3F3F3F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OFFERTA FORMATIVA</a:t>
            </a:r>
            <a:endParaRPr sz="1200" b="0" kern="0">
              <a:solidFill>
                <a:srgbClr val="CC33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id="171" name="Google Shape;17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2028" y="6456919"/>
            <a:ext cx="3008882" cy="4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 descr="Cort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6073" y="6482793"/>
            <a:ext cx="750041" cy="36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"/>
          <p:cNvSpPr txBox="1"/>
          <p:nvPr/>
        </p:nvSpPr>
        <p:spPr>
          <a:xfrm>
            <a:off x="7131410" y="6609665"/>
            <a:ext cx="20395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5057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5" descr="IMG-20160928-WA0003.jpg"/>
          <p:cNvPicPr preferRelativeResize="0"/>
          <p:nvPr/>
        </p:nvPicPr>
        <p:blipFill rotWithShape="1">
          <a:blip r:embed="rId3">
            <a:alphaModFix/>
          </a:blip>
          <a:srcRect b="19109"/>
          <a:stretch/>
        </p:blipFill>
        <p:spPr>
          <a:xfrm>
            <a:off x="-60476" y="-2032033"/>
            <a:ext cx="9264952" cy="562091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/>
          <p:nvPr/>
        </p:nvSpPr>
        <p:spPr>
          <a:xfrm>
            <a:off x="361251" y="1237426"/>
            <a:ext cx="8627409" cy="3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361251" y="2111032"/>
            <a:ext cx="13138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CORSI </a:t>
            </a:r>
            <a:b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 LAUREA 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361250" y="1688242"/>
            <a:ext cx="8627409" cy="5046345"/>
          </a:xfrm>
          <a:prstGeom prst="rect">
            <a:avLst/>
          </a:prstGeom>
          <a:solidFill>
            <a:srgbClr val="F2F2F2">
              <a:alpha val="8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187" name="Google Shape;187;p5"/>
          <p:cNvGrpSpPr/>
          <p:nvPr/>
        </p:nvGrpSpPr>
        <p:grpSpPr>
          <a:xfrm>
            <a:off x="361250" y="1807817"/>
            <a:ext cx="8627410" cy="4915619"/>
            <a:chOff x="361250" y="1807817"/>
            <a:chExt cx="8627410" cy="4915619"/>
          </a:xfrm>
        </p:grpSpPr>
        <p:sp>
          <p:nvSpPr>
            <p:cNvPr id="188" name="Google Shape;188;p5"/>
            <p:cNvSpPr/>
            <p:nvPr/>
          </p:nvSpPr>
          <p:spPr>
            <a:xfrm>
              <a:off x="2783485" y="4722623"/>
              <a:ext cx="6205175" cy="799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GESTIONE DELLE ATTIVITÀ TURISTICHE E CULTURALI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(LM-49)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MANAGEMENT AZIENDALE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(LM-77)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INTERCLASSE IN ECONOMIA, FINANZA ED ASSICURAZIONI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(LM-16 &amp; LM-56)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361250" y="1807817"/>
              <a:ext cx="8103462" cy="4915619"/>
              <a:chOff x="361250" y="1807817"/>
              <a:chExt cx="8103462" cy="4915619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2780678" y="1807817"/>
                <a:ext cx="5684034" cy="2323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 smtClea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MANAGEMENT DELLE ORGANIZZAZIONI TURISTICHE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(L-15) 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ECONOMIA AZIENDALE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(L-18) 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3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Corso internazionale:- </a:t>
                </a:r>
                <a:r>
                  <a:rPr lang="it-IT" sz="1200" b="0" i="1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prevede periodi di mobilità strutturata con rilascio di doppio titolo (ateneo straniero coinvolto: </a:t>
                </a:r>
                <a:r>
                  <a:rPr lang="it-IT" sz="1200" b="0" i="1" kern="0" dirty="0" err="1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Universidad</a:t>
                </a:r>
                <a:r>
                  <a:rPr lang="it-IT" sz="1200" b="0" i="1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de Valladolid – SPAGNA)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MANAGEMENT DIGITALE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(L-18)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3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Corso erogato sia in lingua italiana sia in lingua inglese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ECONOMIA E FINANZA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(L-33) 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3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Corso internazionale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- </a:t>
                </a:r>
                <a:r>
                  <a:rPr lang="it-IT" sz="1200" b="0" i="1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prevede periodi di mobilità strutturata con rilascio di doppio titolo (atenei stranieri coinvolti: </a:t>
                </a:r>
                <a:r>
                  <a:rPr lang="it-IT" sz="1200" b="0" i="1" kern="0" dirty="0" err="1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Universidad</a:t>
                </a:r>
                <a:r>
                  <a:rPr lang="it-IT" sz="1200" b="0" i="1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de Valladolid, SPAGNA - </a:t>
                </a:r>
                <a:r>
                  <a:rPr lang="it-IT" sz="1200" b="0" i="1" kern="0" dirty="0" err="1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Universitè</a:t>
                </a:r>
                <a:r>
                  <a:rPr lang="it-IT" sz="1200" b="0" i="1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Lille 1, Scienza e tecnologia, Villeneuve d’</a:t>
                </a:r>
                <a:r>
                  <a:rPr lang="it-IT" sz="1200" b="0" i="1" kern="0" dirty="0" err="1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Ascq</a:t>
                </a:r>
                <a:r>
                  <a:rPr lang="it-IT" sz="1200" b="0" i="1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, FRANCIA)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5"/>
              <p:cNvSpPr txBox="1"/>
              <p:nvPr/>
            </p:nvSpPr>
            <p:spPr>
              <a:xfrm>
                <a:off x="361250" y="4722623"/>
                <a:ext cx="167948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MAGISTRALE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92" name="Google Shape;192;p5"/>
              <p:cNvCxnSpPr/>
              <p:nvPr/>
            </p:nvCxnSpPr>
            <p:spPr>
              <a:xfrm>
                <a:off x="2148731" y="1857092"/>
                <a:ext cx="0" cy="486634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1CB0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3" name="Google Shape;193;p5"/>
              <p:cNvSpPr/>
              <p:nvPr/>
            </p:nvSpPr>
            <p:spPr>
              <a:xfrm>
                <a:off x="2040732" y="2226939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2048497" y="4794427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</p:grpSp>
      </p:grpSp>
      <p:sp>
        <p:nvSpPr>
          <p:cNvPr id="195" name="Google Shape;195;p5"/>
          <p:cNvSpPr txBox="1"/>
          <p:nvPr/>
        </p:nvSpPr>
        <p:spPr>
          <a:xfrm>
            <a:off x="605152" y="1269910"/>
            <a:ext cx="7933697" cy="5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CB07"/>
              </a:buClr>
              <a:buSzPts val="1280"/>
              <a:buFont typeface="Noto Sans Symbols"/>
              <a:buChar char="►"/>
            </a:pPr>
            <a:r>
              <a:rPr lang="it-IT" sz="1600" b="0" kern="0">
                <a:solidFill>
                  <a:srgbClr val="CC990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600" b="0" kern="0">
                <a:solidFill>
                  <a:srgbClr val="3F3F3F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OFFERTA FORMATIVA</a:t>
            </a:r>
            <a:endParaRPr sz="1200" b="0" kern="0">
              <a:solidFill>
                <a:srgbClr val="CC33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id="196" name="Google Shape;19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2028" y="6456919"/>
            <a:ext cx="3008882" cy="4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 descr="Cort_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6073" y="6482793"/>
            <a:ext cx="750041" cy="36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C645A5B-BF6F-E949-B76A-E2BCFDB7F7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-49357"/>
            <a:ext cx="9144000" cy="1222459"/>
          </a:xfrm>
          <a:prstGeom prst="rect">
            <a:avLst/>
          </a:prstGeom>
        </p:spPr>
      </p:pic>
      <p:sp>
        <p:nvSpPr>
          <p:cNvPr id="198" name="Google Shape;198;p5"/>
          <p:cNvSpPr txBox="1"/>
          <p:nvPr/>
        </p:nvSpPr>
        <p:spPr>
          <a:xfrm>
            <a:off x="7131410" y="6521349"/>
            <a:ext cx="20730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513651" y="2134597"/>
            <a:ext cx="13138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CORSI </a:t>
            </a:r>
            <a:b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 LAUREA 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84;p5">
            <a:extLst>
              <a:ext uri="{FF2B5EF4-FFF2-40B4-BE49-F238E27FC236}">
                <a16:creationId xmlns:a16="http://schemas.microsoft.com/office/drawing/2014/main" id="{8F9B90C5-28DD-DA47-9F39-C400891D9563}"/>
              </a:ext>
            </a:extLst>
          </p:cNvPr>
          <p:cNvSpPr txBox="1"/>
          <p:nvPr/>
        </p:nvSpPr>
        <p:spPr>
          <a:xfrm>
            <a:off x="277112" y="2174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SCIENZE DELL’ECONOMIA</a:t>
            </a:r>
            <a:endParaRPr b="0" ker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3788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6" descr="SAM_028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0528" y="-2240234"/>
            <a:ext cx="9329446" cy="621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6"/>
          <p:cNvGrpSpPr/>
          <p:nvPr/>
        </p:nvGrpSpPr>
        <p:grpSpPr>
          <a:xfrm>
            <a:off x="7070901" y="217435"/>
            <a:ext cx="1810641" cy="813052"/>
            <a:chOff x="7070901" y="217435"/>
            <a:chExt cx="1810641" cy="813052"/>
          </a:xfrm>
        </p:grpSpPr>
        <p:pic>
          <p:nvPicPr>
            <p:cNvPr id="207" name="Google Shape;207;p6" descr="img_coordUnisalentoNER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70901" y="217435"/>
              <a:ext cx="1810641" cy="611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6"/>
            <p:cNvSpPr txBox="1"/>
            <p:nvPr/>
          </p:nvSpPr>
          <p:spPr>
            <a:xfrm>
              <a:off x="7738541" y="835562"/>
              <a:ext cx="1143001" cy="194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000" b="0" i="1" kern="0" baseline="3000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two seas University</a:t>
              </a:r>
              <a:endParaRPr sz="1000" b="0" i="1" kern="0" baseline="300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C2E643-C8F5-0242-B249-9E823718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80528" y="-564994"/>
            <a:ext cx="9351437" cy="1222459"/>
          </a:xfrm>
          <a:prstGeom prst="rect">
            <a:avLst/>
          </a:prstGeom>
        </p:spPr>
      </p:pic>
      <p:sp>
        <p:nvSpPr>
          <p:cNvPr id="209" name="Google Shape;209;p6"/>
          <p:cNvSpPr txBox="1"/>
          <p:nvPr/>
        </p:nvSpPr>
        <p:spPr>
          <a:xfrm>
            <a:off x="-180528" y="-280040"/>
            <a:ext cx="727682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SCIENZE E TECNOLOGIE</a:t>
            </a:r>
            <a:br>
              <a:rPr lang="it-IT" b="0" kern="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b="0" kern="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BIOLOGICHE ED AMBIENTALI</a:t>
            </a:r>
            <a:endParaRPr b="0" kern="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361248" y="1105755"/>
            <a:ext cx="8627409" cy="5046345"/>
          </a:xfrm>
          <a:prstGeom prst="rect">
            <a:avLst/>
          </a:prstGeom>
          <a:solidFill>
            <a:srgbClr val="F2F2F2">
              <a:alpha val="8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883356" y="2111032"/>
            <a:ext cx="13138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CORSI </a:t>
            </a:r>
            <a:b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8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 LAUREA 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2" name="Google Shape;212;p6"/>
          <p:cNvGrpSpPr/>
          <p:nvPr/>
        </p:nvGrpSpPr>
        <p:grpSpPr>
          <a:xfrm>
            <a:off x="428786" y="681331"/>
            <a:ext cx="8627409" cy="5351397"/>
            <a:chOff x="361251" y="1237426"/>
            <a:chExt cx="8627409" cy="5351397"/>
          </a:xfrm>
        </p:grpSpPr>
        <p:sp>
          <p:nvSpPr>
            <p:cNvPr id="213" name="Google Shape;213;p6"/>
            <p:cNvSpPr/>
            <p:nvPr/>
          </p:nvSpPr>
          <p:spPr>
            <a:xfrm>
              <a:off x="361251" y="1237426"/>
              <a:ext cx="8627409" cy="360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2764950" y="1661850"/>
              <a:ext cx="5477100" cy="4019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BIOTECNOLOGIE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(L-2) 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BIOLOGICHE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(L-13) 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MOTORIE E DELLO SPORT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(L-22)</a:t>
              </a:r>
              <a:endParaRPr sz="120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</a:t>
              </a:r>
              <a:r>
                <a:rPr lang="it-IT" sz="1300" b="0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interateneo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 convenzione con l’Università degli Studi di Bari con rilascio del titolo congiunto 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VITICOLTURA ED ENOLOGIA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(L-25)</a:t>
              </a:r>
              <a:b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2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</a:t>
              </a:r>
              <a:r>
                <a:rPr lang="it-IT" sz="1200" b="0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interateneo</a:t>
              </a:r>
              <a:r>
                <a:rPr lang="it-IT" sz="12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 convenzione con l’Università degli Studi di Bari con rilascio del titolo congiunto 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E TECNOLOGIE PER L’AMBIENTE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(L-32)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SVILUPPO SOSTENIBILE E CAMBIAMENTI CLIMATICI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(L-32) </a:t>
              </a:r>
              <a:endParaRPr lang="it-IT" sz="14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it-IT" sz="1400" kern="0" dirty="0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</a:rPr>
                <a:t>INFERMIERISTICA </a:t>
              </a: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</a:rPr>
                <a:t>(ABILITANTE ALLA PROFESSIONE SANITARIA DI INFERMIERE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</a:rPr>
                <a:t>) (L/SNT1</a:t>
              </a:r>
              <a:r>
                <a:rPr lang="it-IT" sz="1400" b="0" kern="0" dirty="0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</a:rPr>
                <a:t>) </a:t>
              </a:r>
              <a:r>
                <a:rPr lang="it-IT" sz="1400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tillium Web"/>
                  <a:ea typeface="Titillium Web"/>
                  <a:cs typeface="Titillium Web"/>
                  <a:sym typeface="Titillium Web"/>
                </a:rPr>
                <a:t>new</a:t>
              </a: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it-IT" sz="1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MEDICINA </a:t>
              </a: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 CHIRURGIA - MEDTEC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(LM-41) </a:t>
              </a:r>
              <a:endParaRPr lang="it-IT" sz="1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it-IT" sz="1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  <a:cs typeface="Arial"/>
                <a:sym typeface="Titillium Web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it-IT" sz="1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04428" y="2111032"/>
              <a:ext cx="1717879" cy="4477791"/>
              <a:chOff x="904428" y="2111032"/>
              <a:chExt cx="1717879" cy="4477791"/>
            </a:xfrm>
          </p:grpSpPr>
          <p:cxnSp>
            <p:nvCxnSpPr>
              <p:cNvPr id="216" name="Google Shape;216;p6"/>
              <p:cNvCxnSpPr/>
              <p:nvPr/>
            </p:nvCxnSpPr>
            <p:spPr>
              <a:xfrm>
                <a:off x="2498483" y="2111032"/>
                <a:ext cx="0" cy="4477791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1CB0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17" name="Google Shape;217;p6"/>
              <p:cNvSpPr/>
              <p:nvPr/>
            </p:nvSpPr>
            <p:spPr>
              <a:xfrm>
                <a:off x="2390484" y="2226939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218" name="Google Shape;218;p6"/>
              <p:cNvSpPr txBox="1"/>
              <p:nvPr/>
            </p:nvSpPr>
            <p:spPr>
              <a:xfrm>
                <a:off x="904428" y="4908018"/>
                <a:ext cx="171787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MAGISTRALE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2390483" y="4499947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</p:grpSp>
      </p:grpSp>
      <p:sp>
        <p:nvSpPr>
          <p:cNvPr id="220" name="Google Shape;220;p6"/>
          <p:cNvSpPr/>
          <p:nvPr/>
        </p:nvSpPr>
        <p:spPr>
          <a:xfrm>
            <a:off x="2787172" y="4442211"/>
            <a:ext cx="5477100" cy="253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40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BIOLOGIA SPERIMENTALE E APPLICATA (LM-6)</a:t>
            </a:r>
            <a:endParaRPr sz="1400" kern="0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Arial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40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COASTAL AND MARINE BIOLOGY AND ECOLOGY </a:t>
            </a:r>
            <a:r>
              <a:rPr lang="it-IT" sz="1400" b="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/>
            </a:r>
            <a:br>
              <a:rPr lang="it-IT" sz="1400" b="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sz="1300" b="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BIOLOGIA ED ECOLOGIA COSTIERA E MARINA, (LM-6)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300" b="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Corso internazionale erogato in lingua inglese </a:t>
            </a:r>
            <a:r>
              <a:rPr lang="it-IT" sz="1200" b="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prevede periodi di mobilità strutturata con rilascio di doppio titolo (ateneo straniero coinvolto: </a:t>
            </a:r>
            <a:r>
              <a:rPr lang="it-IT" sz="1200" b="0" i="1" kern="0" dirty="0" err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Universitè</a:t>
            </a:r>
            <a:r>
              <a:rPr lang="it-IT" sz="1200" b="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Lille 1, Scienza e tecnologia, Villeneuve d’</a:t>
            </a:r>
            <a:r>
              <a:rPr lang="it-IT" sz="1200" b="0" i="1" kern="0" dirty="0" err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Ascq</a:t>
            </a:r>
            <a:r>
              <a:rPr lang="it-IT" sz="1200" b="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, FRANCIA)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40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BIOTECNOLOGIE MEDICHE E NANOBIOTECNOLOGIE</a:t>
            </a:r>
            <a:r>
              <a:rPr lang="it-IT" sz="1400" b="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(LM-9)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40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SCIENZE AMBIENTALI </a:t>
            </a:r>
            <a:r>
              <a:rPr lang="it-IT" sz="1400" b="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(LM-75)</a:t>
            </a:r>
            <a:endParaRPr sz="1400" b="0" kern="0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400" kern="0" dirty="0">
                <a:solidFill>
                  <a:srgbClr val="000000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SCIENZE E TECNICHE DELLE ATTIVITA' MOTORIE PREVENTIVE E ADATTATE</a:t>
            </a:r>
            <a:r>
              <a:rPr lang="it-IT" sz="1050" b="0" kern="0" dirty="0">
                <a:solidFill>
                  <a:srgbClr val="000000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400" b="0" kern="0" dirty="0">
                <a:solidFill>
                  <a:srgbClr val="000000"/>
                </a:solidFill>
                <a:highlight>
                  <a:srgbClr val="EFEFEF"/>
                </a:highlight>
                <a:latin typeface="Titillium Web"/>
                <a:ea typeface="Titillium Web"/>
                <a:cs typeface="Titillium Web"/>
                <a:sym typeface="Titillium Web"/>
              </a:rPr>
              <a:t>(LM-67)</a:t>
            </a:r>
            <a:endParaRPr sz="1400" b="0" kern="0" dirty="0">
              <a:solidFill>
                <a:srgbClr val="000000"/>
              </a:solidFill>
              <a:highlight>
                <a:srgbClr val="EFEFEF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50" b="0" kern="0" dirty="0">
              <a:solidFill>
                <a:srgbClr val="000000"/>
              </a:solidFill>
              <a:highlight>
                <a:srgbClr val="EFEFEF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21" name="Google Shape;221;p6"/>
          <p:cNvSpPr txBox="1"/>
          <p:nvPr/>
        </p:nvSpPr>
        <p:spPr>
          <a:xfrm>
            <a:off x="708105" y="684623"/>
            <a:ext cx="7933697" cy="5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CB07"/>
              </a:buClr>
              <a:buSzPts val="1280"/>
              <a:buFont typeface="Noto Sans Symbols"/>
              <a:buChar char="►"/>
            </a:pPr>
            <a:r>
              <a:rPr lang="it-IT" sz="1600" b="0" kern="0">
                <a:solidFill>
                  <a:srgbClr val="CC990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600" b="0" kern="0">
                <a:solidFill>
                  <a:srgbClr val="3F3F3F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OFFERTA FORMATIVA</a:t>
            </a:r>
            <a:endParaRPr sz="1200" b="0" kern="0">
              <a:solidFill>
                <a:srgbClr val="CC33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id="222" name="Google Shape;22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2028" y="6456919"/>
            <a:ext cx="3008882" cy="4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 descr="Cort_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56073" y="6482793"/>
            <a:ext cx="750041" cy="36038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 txBox="1"/>
          <p:nvPr/>
        </p:nvSpPr>
        <p:spPr>
          <a:xfrm>
            <a:off x="7131410" y="6521350"/>
            <a:ext cx="20395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836650" y="3809481"/>
            <a:ext cx="16968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800" b="0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LAUREA M. A CICLO UNICO 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6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7" descr="P_20170927_104015_vHDR_Auto.jpg"/>
          <p:cNvPicPr preferRelativeResize="0"/>
          <p:nvPr/>
        </p:nvPicPr>
        <p:blipFill rotWithShape="1">
          <a:blip r:embed="rId3">
            <a:alphaModFix/>
          </a:blip>
          <a:srcRect b="9966"/>
          <a:stretch/>
        </p:blipFill>
        <p:spPr>
          <a:xfrm>
            <a:off x="-47794" y="-1636036"/>
            <a:ext cx="9300314" cy="471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DA16FAF-3B4F-0E4F-8608-3D4C49236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357"/>
            <a:ext cx="9144000" cy="1222460"/>
          </a:xfrm>
          <a:prstGeom prst="rect">
            <a:avLst/>
          </a:prstGeom>
        </p:spPr>
      </p:pic>
      <p:sp>
        <p:nvSpPr>
          <p:cNvPr id="235" name="Google Shape;235;p7"/>
          <p:cNvSpPr txBox="1"/>
          <p:nvPr/>
        </p:nvSpPr>
        <p:spPr>
          <a:xfrm>
            <a:off x="277112" y="2174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SCIENZE GIURIDICHE</a:t>
            </a:r>
            <a:endParaRPr b="0" ker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361250" y="1677091"/>
            <a:ext cx="8627409" cy="5046345"/>
          </a:xfrm>
          <a:prstGeom prst="rect">
            <a:avLst/>
          </a:prstGeom>
          <a:solidFill>
            <a:srgbClr val="F2F2F2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37" name="Google Shape;237;p7"/>
          <p:cNvGrpSpPr/>
          <p:nvPr/>
        </p:nvGrpSpPr>
        <p:grpSpPr>
          <a:xfrm>
            <a:off x="361250" y="1237426"/>
            <a:ext cx="8627410" cy="5486010"/>
            <a:chOff x="361250" y="1237426"/>
            <a:chExt cx="8627410" cy="5486010"/>
          </a:xfrm>
        </p:grpSpPr>
        <p:cxnSp>
          <p:nvCxnSpPr>
            <p:cNvPr id="238" name="Google Shape;238;p7"/>
            <p:cNvCxnSpPr/>
            <p:nvPr/>
          </p:nvCxnSpPr>
          <p:spPr>
            <a:xfrm>
              <a:off x="2148731" y="1857092"/>
              <a:ext cx="0" cy="4866344"/>
            </a:xfrm>
            <a:prstGeom prst="straightConnector1">
              <a:avLst/>
            </a:prstGeom>
            <a:noFill/>
            <a:ln w="38100" cap="flat" cmpd="sng">
              <a:solidFill>
                <a:srgbClr val="F1CB07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39" name="Google Shape;239;p7"/>
            <p:cNvGrpSpPr/>
            <p:nvPr/>
          </p:nvGrpSpPr>
          <p:grpSpPr>
            <a:xfrm>
              <a:off x="361250" y="1237426"/>
              <a:ext cx="8627410" cy="3672327"/>
              <a:chOff x="361250" y="1237426"/>
              <a:chExt cx="8627410" cy="3672327"/>
            </a:xfrm>
          </p:grpSpPr>
          <p:sp>
            <p:nvSpPr>
              <p:cNvPr id="240" name="Google Shape;240;p7"/>
              <p:cNvSpPr/>
              <p:nvPr/>
            </p:nvSpPr>
            <p:spPr>
              <a:xfrm>
                <a:off x="361251" y="1237426"/>
                <a:ext cx="8627409" cy="36000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241" name="Google Shape;241;p7"/>
              <p:cNvSpPr txBox="1"/>
              <p:nvPr/>
            </p:nvSpPr>
            <p:spPr>
              <a:xfrm>
                <a:off x="605152" y="1269910"/>
                <a:ext cx="7933697" cy="5144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/>
              <a:p>
                <a:pPr marL="342900" indent="-342900"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1CB07"/>
                  </a:buClr>
                  <a:buSzPts val="1280"/>
                  <a:buFont typeface="Noto Sans Symbols"/>
                  <a:buChar char="►"/>
                </a:pPr>
                <a:r>
                  <a:rPr lang="it-IT" sz="1600" b="0" kern="0">
                    <a:solidFill>
                      <a:srgbClr val="CC9907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lang="it-IT" sz="1600" b="0" kern="0">
                    <a:solidFill>
                      <a:srgbClr val="3F3F3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OFFERTA FORMATIVA</a:t>
                </a:r>
                <a:endParaRPr sz="1200" b="0" kern="0">
                  <a:solidFill>
                    <a:srgbClr val="CC3300"/>
                  </a:solidFill>
                  <a:latin typeface="Belleza"/>
                  <a:ea typeface="Belleza"/>
                  <a:cs typeface="Belleza"/>
                  <a:sym typeface="Belleza"/>
                </a:endParaRPr>
              </a:p>
            </p:txBody>
          </p:sp>
          <p:sp>
            <p:nvSpPr>
              <p:cNvPr id="242" name="Google Shape;242;p7"/>
              <p:cNvSpPr txBox="1"/>
              <p:nvPr/>
            </p:nvSpPr>
            <p:spPr>
              <a:xfrm>
                <a:off x="361250" y="3986423"/>
                <a:ext cx="167947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MAGISTRALE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2783485" y="3986422"/>
                <a:ext cx="4504027" cy="562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GOVERNANCE EURO-MEDITERRANEA </a:t>
                </a:r>
                <a:br>
                  <a:rPr lang="it-IT" sz="140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40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DELLE POLITICHE MIGRATORIE </a:t>
                </a:r>
                <a:r>
                  <a:rPr lang="it-IT" sz="14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(LM-90)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2783485" y="2077952"/>
                <a:ext cx="6205175" cy="15142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smtClea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DIRITTO E MANAGMENT </a:t>
                </a: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DELLO SPORT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- L-14</a:t>
                </a:r>
                <a:endParaRPr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40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GIURISPRUDENZA </a:t>
                </a:r>
                <a:r>
                  <a:rPr lang="it-IT" sz="1400" b="0" kern="0" dirty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(LMG/01)</a:t>
                </a:r>
                <a:endParaRPr sz="1400" b="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2040732" y="2171724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2040731" y="4058227"/>
                <a:ext cx="215999" cy="220855"/>
              </a:xfrm>
              <a:prstGeom prst="ellipse">
                <a:avLst/>
              </a:prstGeom>
              <a:solidFill>
                <a:srgbClr val="F1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247" name="Google Shape;247;p7"/>
              <p:cNvSpPr txBox="1"/>
              <p:nvPr/>
            </p:nvSpPr>
            <p:spPr>
              <a:xfrm>
                <a:off x="394178" y="1730599"/>
                <a:ext cx="1679481" cy="203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CORSI </a:t>
                </a:r>
                <a:b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</a:b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DI LAUREA  </a:t>
                </a:r>
                <a:endParaRPr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MAGISTRALE</a:t>
                </a:r>
                <a:endParaRPr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it-IT" sz="1800" b="0" kern="0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 CICLO UNICO</a:t>
                </a: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8" name="Google Shape;24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2028" y="6456919"/>
            <a:ext cx="3008882" cy="4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 descr="Cort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6073" y="6482793"/>
            <a:ext cx="750041" cy="36038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7"/>
          <p:cNvSpPr txBox="1"/>
          <p:nvPr/>
        </p:nvSpPr>
        <p:spPr>
          <a:xfrm>
            <a:off x="7131410" y="6521349"/>
            <a:ext cx="20395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0709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8" descr="P_20171002_103902_vHDR_Auto.jpg"/>
          <p:cNvPicPr preferRelativeResize="0"/>
          <p:nvPr/>
        </p:nvPicPr>
        <p:blipFill rotWithShape="1">
          <a:blip r:embed="rId3">
            <a:alphaModFix/>
          </a:blip>
          <a:srcRect b="15298"/>
          <a:stretch/>
        </p:blipFill>
        <p:spPr>
          <a:xfrm>
            <a:off x="-72005" y="-952750"/>
            <a:ext cx="9288011" cy="442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E6FBC64-1228-0C46-9686-2AE337F06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357"/>
            <a:ext cx="9144000" cy="1222460"/>
          </a:xfrm>
          <a:prstGeom prst="rect">
            <a:avLst/>
          </a:prstGeom>
        </p:spPr>
      </p:pic>
      <p:sp>
        <p:nvSpPr>
          <p:cNvPr id="260" name="Google Shape;260;p8"/>
          <p:cNvSpPr txBox="1"/>
          <p:nvPr/>
        </p:nvSpPr>
        <p:spPr>
          <a:xfrm>
            <a:off x="277112" y="2174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STORIA, SOCIETÀ </a:t>
            </a:r>
            <a:br>
              <a:rPr lang="it-IT" b="0" kern="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it-IT" b="0" kern="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E STUDI SULL’UOMO</a:t>
            </a:r>
            <a:endParaRPr b="0" kern="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361251" y="1408732"/>
            <a:ext cx="8627409" cy="4972579"/>
          </a:xfrm>
          <a:prstGeom prst="rect">
            <a:avLst/>
          </a:prstGeom>
          <a:solidFill>
            <a:srgbClr val="F2F2F2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62" name="Google Shape;262;p8"/>
          <p:cNvCxnSpPr/>
          <p:nvPr/>
        </p:nvCxnSpPr>
        <p:spPr>
          <a:xfrm>
            <a:off x="2148731" y="1857092"/>
            <a:ext cx="0" cy="4866344"/>
          </a:xfrm>
          <a:prstGeom prst="straightConnector1">
            <a:avLst/>
          </a:prstGeom>
          <a:noFill/>
          <a:ln w="38100" cap="flat" cmpd="sng">
            <a:solidFill>
              <a:srgbClr val="F1CB0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8"/>
          <p:cNvGrpSpPr/>
          <p:nvPr/>
        </p:nvGrpSpPr>
        <p:grpSpPr>
          <a:xfrm>
            <a:off x="290485" y="1237426"/>
            <a:ext cx="8698175" cy="5175799"/>
            <a:chOff x="290485" y="1237426"/>
            <a:chExt cx="8698175" cy="5175799"/>
          </a:xfrm>
        </p:grpSpPr>
        <p:sp>
          <p:nvSpPr>
            <p:cNvPr id="264" name="Google Shape;264;p8"/>
            <p:cNvSpPr/>
            <p:nvPr/>
          </p:nvSpPr>
          <p:spPr>
            <a:xfrm>
              <a:off x="361251" y="1237426"/>
              <a:ext cx="8627409" cy="360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745013" y="1655166"/>
              <a:ext cx="5755364" cy="15142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EDUCAZIONE SOCIALE E TECNICHE DELL’INTERVENTO EDUCATIVO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(L-19)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SCIENZA E TECNICHE PSICOLOGICHE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(L-24) </a:t>
              </a:r>
              <a:endParaRPr sz="1400" b="0" kern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POLITICHE E DELLE RELAZIONI INTERNAZIONALI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(L-36)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SERVIZIO SOCIALE 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(L-39)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SOCIOLOGIA</a:t>
              </a:r>
              <a:r>
                <a:rPr lang="it-IT" sz="14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(L-40)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 txBox="1"/>
            <p:nvPr/>
          </p:nvSpPr>
          <p:spPr>
            <a:xfrm>
              <a:off x="361251" y="1857092"/>
              <a:ext cx="131384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CORSI </a:t>
              </a:r>
              <a:b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 LAUREA 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 txBox="1"/>
            <p:nvPr/>
          </p:nvSpPr>
          <p:spPr>
            <a:xfrm>
              <a:off x="351330" y="3546932"/>
              <a:ext cx="1687246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CORSI </a:t>
              </a:r>
              <a:b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 LAUREA MAGISTRALE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745012" y="3454168"/>
              <a:ext cx="6205175" cy="2292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CONSULENZA PEDAGOGICA E PROGETTAZIONE DEI PROCESSI FORMATIVI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(LM-50) </a:t>
              </a:r>
              <a:endParaRPr sz="130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kern="0" dirty="0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PSICOLOGIA </a:t>
              </a:r>
              <a:r>
                <a:rPr lang="it-IT" sz="13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DELL’INTERVENTO </a:t>
              </a:r>
              <a:r>
                <a:rPr lang="it-IT" sz="1300" kern="0" dirty="0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NEI CONTESTI RELAZIONALI E SOCIALI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(LM-51)</a:t>
              </a:r>
              <a:endParaRPr sz="13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STUDI GEOPOLITICI ED INTERNAZIONALI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(LM-62)</a:t>
              </a:r>
              <a:endParaRPr sz="13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PROGETTAZIONE E GESTIONE DELLE POLITICHE E DEI SERVIZI SOCIALI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(LM-87)</a:t>
              </a:r>
              <a:endParaRPr sz="13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SOCIOLOGIA E RICERCA SOCIALE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(LM-88) </a:t>
              </a:r>
              <a:endParaRPr sz="13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erogato sia in lingua italiana sia in lingua inglese</a:t>
              </a:r>
              <a:endParaRPr sz="13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PER LA COOPERAZIONE INTERNAZIONALE </a:t>
              </a: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 – 81) </a:t>
              </a:r>
              <a:endParaRPr lang="it-IT" sz="1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 txBox="1"/>
            <p:nvPr/>
          </p:nvSpPr>
          <p:spPr>
            <a:xfrm>
              <a:off x="290485" y="5212896"/>
              <a:ext cx="202923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CORSI </a:t>
              </a:r>
              <a:b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 LAUREA MAGISTRALE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 CICLO UNICO</a:t>
              </a: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2745012" y="5734045"/>
              <a:ext cx="6205175" cy="529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DELLA FORMAZIONE PRIMARIA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(LM-85 BIS) </a:t>
              </a:r>
              <a:b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endParaRPr sz="120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040732" y="1950864"/>
              <a:ext cx="215999" cy="220855"/>
            </a:xfrm>
            <a:prstGeom prst="ellipse">
              <a:avLst/>
            </a:prstGeom>
            <a:solidFill>
              <a:srgbClr val="F1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040731" y="3506077"/>
              <a:ext cx="215999" cy="220855"/>
            </a:xfrm>
            <a:prstGeom prst="ellipse">
              <a:avLst/>
            </a:prstGeom>
            <a:solidFill>
              <a:srgbClr val="F1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048497" y="5554971"/>
              <a:ext cx="215999" cy="220855"/>
            </a:xfrm>
            <a:prstGeom prst="ellipse">
              <a:avLst/>
            </a:prstGeom>
            <a:solidFill>
              <a:srgbClr val="F1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74" name="Google Shape;274;p8"/>
          <p:cNvSpPr txBox="1"/>
          <p:nvPr/>
        </p:nvSpPr>
        <p:spPr>
          <a:xfrm>
            <a:off x="605152" y="1269910"/>
            <a:ext cx="7933697" cy="5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CB07"/>
              </a:buClr>
              <a:buSzPts val="1280"/>
              <a:buFont typeface="Noto Sans Symbols"/>
              <a:buChar char="►"/>
            </a:pPr>
            <a:r>
              <a:rPr lang="it-IT" sz="1600" b="0" kern="0">
                <a:solidFill>
                  <a:srgbClr val="CC990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600" b="0" kern="0">
                <a:solidFill>
                  <a:srgbClr val="3F3F3F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OFFERTA FORMATIVA</a:t>
            </a:r>
            <a:endParaRPr sz="1200" b="0" kern="0">
              <a:solidFill>
                <a:srgbClr val="CC33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id="275" name="Google Shape;27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2028" y="6456919"/>
            <a:ext cx="3008882" cy="4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8" descr="Cort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6073" y="6482793"/>
            <a:ext cx="750041" cy="36038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/>
          <p:nvPr/>
        </p:nvSpPr>
        <p:spPr>
          <a:xfrm>
            <a:off x="7131410" y="6521349"/>
            <a:ext cx="20395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5515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9" descr="christin-hume-k2Kcwkandwg-unsplas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4133" y="-941183"/>
            <a:ext cx="9336533" cy="73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C494EFC-9821-FC46-959A-F804B1229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4" y="-206876"/>
            <a:ext cx="9144000" cy="1222460"/>
          </a:xfrm>
          <a:prstGeom prst="rect">
            <a:avLst/>
          </a:prstGeom>
        </p:spPr>
      </p:pic>
      <p:sp>
        <p:nvSpPr>
          <p:cNvPr id="287" name="Google Shape;287;p9"/>
          <p:cNvSpPr txBox="1"/>
          <p:nvPr/>
        </p:nvSpPr>
        <p:spPr>
          <a:xfrm>
            <a:off x="395536" y="-61102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b="0" kern="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STUDI UMANISTICI</a:t>
            </a:r>
            <a:endParaRPr b="0" kern="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124010" y="770748"/>
            <a:ext cx="8627409" cy="6048805"/>
          </a:xfrm>
          <a:prstGeom prst="rect">
            <a:avLst/>
          </a:prstGeom>
          <a:solidFill>
            <a:srgbClr val="F2F2F2">
              <a:alpha val="8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229966" y="933432"/>
            <a:ext cx="8627409" cy="5004453"/>
            <a:chOff x="294532" y="1193290"/>
            <a:chExt cx="8627409" cy="6082868"/>
          </a:xfrm>
        </p:grpSpPr>
        <p:sp>
          <p:nvSpPr>
            <p:cNvPr id="290" name="Google Shape;290;p9"/>
            <p:cNvSpPr/>
            <p:nvPr/>
          </p:nvSpPr>
          <p:spPr>
            <a:xfrm>
              <a:off x="294532" y="1193290"/>
              <a:ext cx="8627409" cy="36000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2779566" y="1954594"/>
              <a:ext cx="5477161" cy="1277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LETTERE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(L-10)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FILOSOFIA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LINGUE, CULTURE E LETTERATURE STRANIERE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(L-11) </a:t>
              </a:r>
              <a:b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SCIENZA E TECNICA DELLA MEDIAZIONE LINGUISTICA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(L-12) </a:t>
              </a:r>
              <a:b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DELLA COMUNICAZIONE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(L-20)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2747737" y="4458504"/>
              <a:ext cx="5849703" cy="2817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LETTERE MODERNE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(LM-14)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LETTERE CLASSICHE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(LM-15)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LINGUE MODERNE, LETTERATURE E TRADUZIONE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(LM-37)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COMUNICAZIONE PUBBLICA, ECONOMICA E ISTITUZIONALE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(LM-59)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SCIENZE FILOSOFICHE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(LM-78)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3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internazionale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- </a:t>
              </a:r>
              <a:r>
                <a:rPr lang="it-IT" sz="12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prevede periodi di mobilità strutturata con rilascio di doppio titolo (atenei stranieri coinvolti: </a:t>
              </a:r>
              <a:r>
                <a:rPr lang="it-IT" sz="1200" b="0" i="1" kern="0" dirty="0" err="1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Sorbonne</a:t>
              </a:r>
              <a:r>
                <a:rPr lang="it-IT" sz="12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200" b="0" i="1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Université</a:t>
              </a:r>
              <a:r>
                <a:rPr lang="it-IT" sz="12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200" b="0" i="1" kern="0" dirty="0" smtClean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</a:t>
              </a:r>
              <a:r>
                <a:rPr lang="it-IT" sz="12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FRANCIA -</a:t>
              </a:r>
              <a:r>
                <a:rPr lang="it-IT" sz="1200" b="0" i="1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Universitat</a:t>
              </a:r>
              <a:r>
                <a:rPr lang="it-IT" sz="12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200" b="0" i="1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Zu</a:t>
              </a:r>
              <a:r>
                <a:rPr lang="it-IT" sz="12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200" b="0" i="1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</a:rPr>
                <a:t>Köln</a:t>
              </a:r>
              <a:r>
                <a:rPr lang="it-IT" sz="12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GERMANIA)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40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TRADUZIONE TECNICO-SCIENTIFICA E INTERPRETARIATO </a:t>
              </a:r>
              <a:r>
                <a:rPr lang="it-IT" sz="14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(LM-94) </a:t>
              </a:r>
              <a:r>
                <a:rPr lang="it-IT" sz="11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Corso internazionale - </a:t>
              </a:r>
              <a:r>
                <a:rPr lang="it-IT" sz="11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prevede periodi di mobilità strutturata con rilascio di doppio titolo (ateneo straniero coinvolto: </a:t>
              </a:r>
              <a:r>
                <a:rPr lang="it-IT" sz="1100" b="0" i="1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University</a:t>
              </a:r>
              <a:r>
                <a:rPr lang="it-IT" sz="11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</a:t>
              </a:r>
              <a:r>
                <a:rPr lang="it-IT" sz="1100" b="0" i="1" kern="0" dirty="0" err="1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Essex</a:t>
              </a:r>
              <a:r>
                <a:rPr lang="it-IT" sz="1100" b="0" i="1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</a:t>
              </a:r>
              <a:endParaRPr sz="1100" b="0" i="1" kern="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93" name="Google Shape;293;p9"/>
            <p:cNvSpPr txBox="1"/>
            <p:nvPr/>
          </p:nvSpPr>
          <p:spPr>
            <a:xfrm>
              <a:off x="361251" y="2111032"/>
              <a:ext cx="131384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CORSI </a:t>
              </a:r>
              <a:b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 LAUREA 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9"/>
            <p:cNvSpPr txBox="1"/>
            <p:nvPr/>
          </p:nvSpPr>
          <p:spPr>
            <a:xfrm>
              <a:off x="310944" y="4444006"/>
              <a:ext cx="1694221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CORSI </a:t>
              </a:r>
              <a:b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</a:br>
              <a:r>
                <a:rPr lang="it-IT" sz="1800" b="0" kern="0" dirty="0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 LAUREA MAGISTRALE</a:t>
              </a:r>
              <a:endParaRPr sz="1400" b="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95" name="Google Shape;295;p9"/>
            <p:cNvCxnSpPr/>
            <p:nvPr/>
          </p:nvCxnSpPr>
          <p:spPr>
            <a:xfrm>
              <a:off x="2165387" y="1507011"/>
              <a:ext cx="0" cy="4866344"/>
            </a:xfrm>
            <a:prstGeom prst="straightConnector1">
              <a:avLst/>
            </a:prstGeom>
            <a:noFill/>
            <a:ln w="38100" cap="flat" cmpd="sng">
              <a:solidFill>
                <a:srgbClr val="F1CB0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6" name="Google Shape;296;p9"/>
            <p:cNvSpPr/>
            <p:nvPr/>
          </p:nvSpPr>
          <p:spPr>
            <a:xfrm>
              <a:off x="2040732" y="2226939"/>
              <a:ext cx="215999" cy="220855"/>
            </a:xfrm>
            <a:prstGeom prst="ellipse">
              <a:avLst/>
            </a:prstGeom>
            <a:solidFill>
              <a:srgbClr val="F1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2040731" y="3966202"/>
              <a:ext cx="215999" cy="220855"/>
            </a:xfrm>
            <a:prstGeom prst="ellipse">
              <a:avLst/>
            </a:prstGeom>
            <a:solidFill>
              <a:srgbClr val="F1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pic>
        <p:nvPicPr>
          <p:cNvPr id="298" name="Google Shape;29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2028" y="6456919"/>
            <a:ext cx="3008882" cy="4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9" descr="Cort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6073" y="6482793"/>
            <a:ext cx="750041" cy="36038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9"/>
          <p:cNvSpPr txBox="1"/>
          <p:nvPr/>
        </p:nvSpPr>
        <p:spPr>
          <a:xfrm>
            <a:off x="7131410" y="6521349"/>
            <a:ext cx="20395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000" b="0" kern="0">
                <a:solidFill>
                  <a:srgbClr val="595959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www.studiarealecce.unisalento.it</a:t>
            </a:r>
            <a:endParaRPr sz="1000" b="0" kern="0">
              <a:solidFill>
                <a:srgbClr val="59595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1" name="Google Shape;301;p9"/>
          <p:cNvSpPr txBox="1"/>
          <p:nvPr/>
        </p:nvSpPr>
        <p:spPr>
          <a:xfrm>
            <a:off x="557284" y="958631"/>
            <a:ext cx="7933697" cy="5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1CB07"/>
              </a:buClr>
              <a:buSzPts val="1280"/>
              <a:buFont typeface="Noto Sans Symbols"/>
              <a:buChar char="►"/>
            </a:pPr>
            <a:r>
              <a:rPr lang="it-IT" sz="1600" b="0" kern="0" dirty="0">
                <a:solidFill>
                  <a:srgbClr val="CC990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1600" b="0" kern="0" dirty="0">
                <a:solidFill>
                  <a:srgbClr val="3F3F3F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OFFERTA FORMATIVA</a:t>
            </a:r>
            <a:endParaRPr sz="1200" b="0" kern="0" dirty="0">
              <a:solidFill>
                <a:srgbClr val="CC33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  <p:extLst>
      <p:ext uri="{BB962C8B-B14F-4D97-AF65-F5344CB8AC3E}">
        <p14:creationId xmlns:p14="http://schemas.microsoft.com/office/powerpoint/2010/main" val="286746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 15"/>
          <p:cNvSpPr/>
          <p:nvPr/>
        </p:nvSpPr>
        <p:spPr>
          <a:xfrm>
            <a:off x="6936642" y="3177691"/>
            <a:ext cx="2118575" cy="1059287"/>
          </a:xfrm>
          <a:custGeom>
            <a:avLst/>
            <a:gdLst>
              <a:gd name="connsiteX0" fmla="*/ 0 w 2118575"/>
              <a:gd name="connsiteY0" fmla="*/ 105929 h 1059287"/>
              <a:gd name="connsiteX1" fmla="*/ 31026 w 2118575"/>
              <a:gd name="connsiteY1" fmla="*/ 31026 h 1059287"/>
              <a:gd name="connsiteX2" fmla="*/ 105929 w 2118575"/>
              <a:gd name="connsiteY2" fmla="*/ 0 h 1059287"/>
              <a:gd name="connsiteX3" fmla="*/ 2012646 w 2118575"/>
              <a:gd name="connsiteY3" fmla="*/ 0 h 1059287"/>
              <a:gd name="connsiteX4" fmla="*/ 2087549 w 2118575"/>
              <a:gd name="connsiteY4" fmla="*/ 31026 h 1059287"/>
              <a:gd name="connsiteX5" fmla="*/ 2118575 w 2118575"/>
              <a:gd name="connsiteY5" fmla="*/ 105929 h 1059287"/>
              <a:gd name="connsiteX6" fmla="*/ 2118575 w 2118575"/>
              <a:gd name="connsiteY6" fmla="*/ 953358 h 1059287"/>
              <a:gd name="connsiteX7" fmla="*/ 2087549 w 2118575"/>
              <a:gd name="connsiteY7" fmla="*/ 1028261 h 1059287"/>
              <a:gd name="connsiteX8" fmla="*/ 2012646 w 2118575"/>
              <a:gd name="connsiteY8" fmla="*/ 1059287 h 1059287"/>
              <a:gd name="connsiteX9" fmla="*/ 105929 w 2118575"/>
              <a:gd name="connsiteY9" fmla="*/ 1059287 h 1059287"/>
              <a:gd name="connsiteX10" fmla="*/ 31026 w 2118575"/>
              <a:gd name="connsiteY10" fmla="*/ 1028261 h 1059287"/>
              <a:gd name="connsiteX11" fmla="*/ 0 w 2118575"/>
              <a:gd name="connsiteY11" fmla="*/ 953358 h 1059287"/>
              <a:gd name="connsiteX12" fmla="*/ 0 w 2118575"/>
              <a:gd name="connsiteY12" fmla="*/ 105929 h 105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8575" h="1059287">
                <a:moveTo>
                  <a:pt x="0" y="105929"/>
                </a:moveTo>
                <a:cubicBezTo>
                  <a:pt x="0" y="77835"/>
                  <a:pt x="11160" y="50891"/>
                  <a:pt x="31026" y="31026"/>
                </a:cubicBezTo>
                <a:cubicBezTo>
                  <a:pt x="50892" y="11160"/>
                  <a:pt x="77835" y="0"/>
                  <a:pt x="105929" y="0"/>
                </a:cubicBezTo>
                <a:lnTo>
                  <a:pt x="2012646" y="0"/>
                </a:lnTo>
                <a:cubicBezTo>
                  <a:pt x="2040740" y="0"/>
                  <a:pt x="2067684" y="11160"/>
                  <a:pt x="2087549" y="31026"/>
                </a:cubicBezTo>
                <a:cubicBezTo>
                  <a:pt x="2107415" y="50892"/>
                  <a:pt x="2118575" y="77835"/>
                  <a:pt x="2118575" y="105929"/>
                </a:cubicBezTo>
                <a:lnTo>
                  <a:pt x="2118575" y="953358"/>
                </a:lnTo>
                <a:cubicBezTo>
                  <a:pt x="2118575" y="981452"/>
                  <a:pt x="2107415" y="1008396"/>
                  <a:pt x="2087549" y="1028261"/>
                </a:cubicBezTo>
                <a:cubicBezTo>
                  <a:pt x="2067683" y="1048127"/>
                  <a:pt x="2040740" y="1059287"/>
                  <a:pt x="2012646" y="1059287"/>
                </a:cubicBezTo>
                <a:lnTo>
                  <a:pt x="105929" y="1059287"/>
                </a:lnTo>
                <a:cubicBezTo>
                  <a:pt x="77835" y="1059287"/>
                  <a:pt x="50891" y="1048127"/>
                  <a:pt x="31026" y="1028261"/>
                </a:cubicBezTo>
                <a:cubicBezTo>
                  <a:pt x="11160" y="1008395"/>
                  <a:pt x="0" y="981452"/>
                  <a:pt x="0" y="953358"/>
                </a:cubicBezTo>
                <a:lnTo>
                  <a:pt x="0" y="105929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7700" tIns="75475" rIns="97700" bIns="75475" spcCol="1270" anchor="ctr"/>
          <a:lstStyle/>
          <a:p>
            <a:pPr algn="ctr" defTabSz="155575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sz="2400" dirty="0">
                <a:latin typeface="Arial" pitchFamily="34" charset="0"/>
                <a:cs typeface="Times New Roman" pitchFamily="18" charset="0"/>
              </a:rPr>
              <a:t>Ricerca</a:t>
            </a:r>
          </a:p>
        </p:txBody>
      </p:sp>
      <p:cxnSp>
        <p:nvCxnSpPr>
          <p:cNvPr id="19" name="Connettore 2 18"/>
          <p:cNvCxnSpPr>
            <a:endCxn id="16" idx="0"/>
          </p:cNvCxnSpPr>
          <p:nvPr/>
        </p:nvCxnSpPr>
        <p:spPr>
          <a:xfrm>
            <a:off x="6548445" y="2712623"/>
            <a:ext cx="388197" cy="5709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57"/>
            <a:ext cx="9144000" cy="1222460"/>
          </a:xfrm>
          <a:prstGeom prst="rect">
            <a:avLst/>
          </a:prstGeom>
        </p:spPr>
      </p:pic>
      <p:sp>
        <p:nvSpPr>
          <p:cNvPr id="25" name="Google Shape;110;p2"/>
          <p:cNvSpPr txBox="1"/>
          <p:nvPr/>
        </p:nvSpPr>
        <p:spPr>
          <a:xfrm>
            <a:off x="277112" y="2047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Il sistema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Universitario</a:t>
            </a:r>
            <a:endParaRPr sz="200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27" name="Connettore 2 26"/>
          <p:cNvCxnSpPr/>
          <p:nvPr/>
        </p:nvCxnSpPr>
        <p:spPr>
          <a:xfrm flipH="1">
            <a:off x="4771385" y="2749458"/>
            <a:ext cx="1" cy="1253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igura a mano libera 28"/>
          <p:cNvSpPr/>
          <p:nvPr/>
        </p:nvSpPr>
        <p:spPr>
          <a:xfrm>
            <a:off x="915407" y="3047907"/>
            <a:ext cx="2118575" cy="1059287"/>
          </a:xfrm>
          <a:custGeom>
            <a:avLst/>
            <a:gdLst>
              <a:gd name="connsiteX0" fmla="*/ 0 w 2118575"/>
              <a:gd name="connsiteY0" fmla="*/ 105929 h 1059287"/>
              <a:gd name="connsiteX1" fmla="*/ 31026 w 2118575"/>
              <a:gd name="connsiteY1" fmla="*/ 31026 h 1059287"/>
              <a:gd name="connsiteX2" fmla="*/ 105929 w 2118575"/>
              <a:gd name="connsiteY2" fmla="*/ 0 h 1059287"/>
              <a:gd name="connsiteX3" fmla="*/ 2012646 w 2118575"/>
              <a:gd name="connsiteY3" fmla="*/ 0 h 1059287"/>
              <a:gd name="connsiteX4" fmla="*/ 2087549 w 2118575"/>
              <a:gd name="connsiteY4" fmla="*/ 31026 h 1059287"/>
              <a:gd name="connsiteX5" fmla="*/ 2118575 w 2118575"/>
              <a:gd name="connsiteY5" fmla="*/ 105929 h 1059287"/>
              <a:gd name="connsiteX6" fmla="*/ 2118575 w 2118575"/>
              <a:gd name="connsiteY6" fmla="*/ 953358 h 1059287"/>
              <a:gd name="connsiteX7" fmla="*/ 2087549 w 2118575"/>
              <a:gd name="connsiteY7" fmla="*/ 1028261 h 1059287"/>
              <a:gd name="connsiteX8" fmla="*/ 2012646 w 2118575"/>
              <a:gd name="connsiteY8" fmla="*/ 1059287 h 1059287"/>
              <a:gd name="connsiteX9" fmla="*/ 105929 w 2118575"/>
              <a:gd name="connsiteY9" fmla="*/ 1059287 h 1059287"/>
              <a:gd name="connsiteX10" fmla="*/ 31026 w 2118575"/>
              <a:gd name="connsiteY10" fmla="*/ 1028261 h 1059287"/>
              <a:gd name="connsiteX11" fmla="*/ 0 w 2118575"/>
              <a:gd name="connsiteY11" fmla="*/ 953358 h 1059287"/>
              <a:gd name="connsiteX12" fmla="*/ 0 w 2118575"/>
              <a:gd name="connsiteY12" fmla="*/ 105929 h 105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8575" h="1059287">
                <a:moveTo>
                  <a:pt x="0" y="105929"/>
                </a:moveTo>
                <a:cubicBezTo>
                  <a:pt x="0" y="77835"/>
                  <a:pt x="11160" y="50891"/>
                  <a:pt x="31026" y="31026"/>
                </a:cubicBezTo>
                <a:cubicBezTo>
                  <a:pt x="50892" y="11160"/>
                  <a:pt x="77835" y="0"/>
                  <a:pt x="105929" y="0"/>
                </a:cubicBezTo>
                <a:lnTo>
                  <a:pt x="2012646" y="0"/>
                </a:lnTo>
                <a:cubicBezTo>
                  <a:pt x="2040740" y="0"/>
                  <a:pt x="2067684" y="11160"/>
                  <a:pt x="2087549" y="31026"/>
                </a:cubicBezTo>
                <a:cubicBezTo>
                  <a:pt x="2107415" y="50892"/>
                  <a:pt x="2118575" y="77835"/>
                  <a:pt x="2118575" y="105929"/>
                </a:cubicBezTo>
                <a:lnTo>
                  <a:pt x="2118575" y="953358"/>
                </a:lnTo>
                <a:cubicBezTo>
                  <a:pt x="2118575" y="981452"/>
                  <a:pt x="2107415" y="1008396"/>
                  <a:pt x="2087549" y="1028261"/>
                </a:cubicBezTo>
                <a:cubicBezTo>
                  <a:pt x="2067683" y="1048127"/>
                  <a:pt x="2040740" y="1059287"/>
                  <a:pt x="2012646" y="1059287"/>
                </a:cubicBezTo>
                <a:lnTo>
                  <a:pt x="105929" y="1059287"/>
                </a:lnTo>
                <a:cubicBezTo>
                  <a:pt x="77835" y="1059287"/>
                  <a:pt x="50891" y="1048127"/>
                  <a:pt x="31026" y="1028261"/>
                </a:cubicBezTo>
                <a:cubicBezTo>
                  <a:pt x="11160" y="1008395"/>
                  <a:pt x="0" y="981452"/>
                  <a:pt x="0" y="953358"/>
                </a:cubicBezTo>
                <a:lnTo>
                  <a:pt x="0" y="105929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7700" tIns="75475" rIns="97700" bIns="75475" spcCol="1270" anchor="ctr"/>
          <a:lstStyle/>
          <a:p>
            <a:pPr algn="ctr" defTabSz="155575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sz="2400" dirty="0">
                <a:latin typeface="Arial" pitchFamily="34" charset="0"/>
                <a:cs typeface="Times New Roman" pitchFamily="18" charset="0"/>
              </a:rPr>
              <a:t>Didattica</a:t>
            </a:r>
          </a:p>
        </p:txBody>
      </p:sp>
      <p:sp>
        <p:nvSpPr>
          <p:cNvPr id="30" name="Figura a mano libera 29"/>
          <p:cNvSpPr/>
          <p:nvPr/>
        </p:nvSpPr>
        <p:spPr>
          <a:xfrm>
            <a:off x="3269526" y="1556793"/>
            <a:ext cx="3246690" cy="1189490"/>
          </a:xfrm>
          <a:custGeom>
            <a:avLst/>
            <a:gdLst>
              <a:gd name="connsiteX0" fmla="*/ 0 w 2118575"/>
              <a:gd name="connsiteY0" fmla="*/ 62288 h 622882"/>
              <a:gd name="connsiteX1" fmla="*/ 18244 w 2118575"/>
              <a:gd name="connsiteY1" fmla="*/ 18244 h 622882"/>
              <a:gd name="connsiteX2" fmla="*/ 62288 w 2118575"/>
              <a:gd name="connsiteY2" fmla="*/ 0 h 622882"/>
              <a:gd name="connsiteX3" fmla="*/ 2056287 w 2118575"/>
              <a:gd name="connsiteY3" fmla="*/ 0 h 622882"/>
              <a:gd name="connsiteX4" fmla="*/ 2100331 w 2118575"/>
              <a:gd name="connsiteY4" fmla="*/ 18244 h 622882"/>
              <a:gd name="connsiteX5" fmla="*/ 2118575 w 2118575"/>
              <a:gd name="connsiteY5" fmla="*/ 62288 h 622882"/>
              <a:gd name="connsiteX6" fmla="*/ 2118575 w 2118575"/>
              <a:gd name="connsiteY6" fmla="*/ 560594 h 622882"/>
              <a:gd name="connsiteX7" fmla="*/ 2100331 w 2118575"/>
              <a:gd name="connsiteY7" fmla="*/ 604638 h 622882"/>
              <a:gd name="connsiteX8" fmla="*/ 2056287 w 2118575"/>
              <a:gd name="connsiteY8" fmla="*/ 622882 h 622882"/>
              <a:gd name="connsiteX9" fmla="*/ 62288 w 2118575"/>
              <a:gd name="connsiteY9" fmla="*/ 622882 h 622882"/>
              <a:gd name="connsiteX10" fmla="*/ 18244 w 2118575"/>
              <a:gd name="connsiteY10" fmla="*/ 604638 h 622882"/>
              <a:gd name="connsiteX11" fmla="*/ 0 w 2118575"/>
              <a:gd name="connsiteY11" fmla="*/ 560594 h 622882"/>
              <a:gd name="connsiteX12" fmla="*/ 0 w 2118575"/>
              <a:gd name="connsiteY12" fmla="*/ 62288 h 62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8575" h="622882">
                <a:moveTo>
                  <a:pt x="0" y="62288"/>
                </a:moveTo>
                <a:cubicBezTo>
                  <a:pt x="0" y="45768"/>
                  <a:pt x="6563" y="29925"/>
                  <a:pt x="18244" y="18244"/>
                </a:cubicBezTo>
                <a:cubicBezTo>
                  <a:pt x="29925" y="6563"/>
                  <a:pt x="45769" y="0"/>
                  <a:pt x="62288" y="0"/>
                </a:cubicBezTo>
                <a:lnTo>
                  <a:pt x="2056287" y="0"/>
                </a:lnTo>
                <a:cubicBezTo>
                  <a:pt x="2072807" y="0"/>
                  <a:pt x="2088650" y="6563"/>
                  <a:pt x="2100331" y="18244"/>
                </a:cubicBezTo>
                <a:cubicBezTo>
                  <a:pt x="2112012" y="29925"/>
                  <a:pt x="2118575" y="45769"/>
                  <a:pt x="2118575" y="62288"/>
                </a:cubicBezTo>
                <a:lnTo>
                  <a:pt x="2118575" y="560594"/>
                </a:lnTo>
                <a:cubicBezTo>
                  <a:pt x="2118575" y="577114"/>
                  <a:pt x="2112013" y="592957"/>
                  <a:pt x="2100331" y="604638"/>
                </a:cubicBezTo>
                <a:cubicBezTo>
                  <a:pt x="2088650" y="616319"/>
                  <a:pt x="2072807" y="622882"/>
                  <a:pt x="2056287" y="622882"/>
                </a:cubicBezTo>
                <a:lnTo>
                  <a:pt x="62288" y="622882"/>
                </a:lnTo>
                <a:cubicBezTo>
                  <a:pt x="45768" y="622882"/>
                  <a:pt x="29925" y="616320"/>
                  <a:pt x="18244" y="604638"/>
                </a:cubicBezTo>
                <a:cubicBezTo>
                  <a:pt x="6563" y="592957"/>
                  <a:pt x="0" y="577114"/>
                  <a:pt x="0" y="560594"/>
                </a:cubicBezTo>
                <a:lnTo>
                  <a:pt x="0" y="62288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4919" tIns="62694" rIns="84919" bIns="62694" anchor="ctr"/>
          <a:lstStyle>
            <a:lvl1pPr defTabSz="1555750" eaLnBrk="0" hangingPunct="0"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defTabSz="1555750" eaLnBrk="0" hangingPunct="0"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defTabSz="1555750" eaLnBrk="0" hangingPunct="0"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defTabSz="1555750" eaLnBrk="0" hangingPunct="0"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defTabSz="1555750" eaLnBrk="0" hangingPunct="0"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66666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it-IT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Università</a:t>
            </a: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2859599" y="2632105"/>
            <a:ext cx="432072" cy="393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igura a mano libera 31"/>
          <p:cNvSpPr/>
          <p:nvPr/>
        </p:nvSpPr>
        <p:spPr>
          <a:xfrm>
            <a:off x="3602655" y="4172365"/>
            <a:ext cx="2118575" cy="1059287"/>
          </a:xfrm>
          <a:custGeom>
            <a:avLst/>
            <a:gdLst>
              <a:gd name="connsiteX0" fmla="*/ 0 w 2118575"/>
              <a:gd name="connsiteY0" fmla="*/ 105929 h 1059287"/>
              <a:gd name="connsiteX1" fmla="*/ 31026 w 2118575"/>
              <a:gd name="connsiteY1" fmla="*/ 31026 h 1059287"/>
              <a:gd name="connsiteX2" fmla="*/ 105929 w 2118575"/>
              <a:gd name="connsiteY2" fmla="*/ 0 h 1059287"/>
              <a:gd name="connsiteX3" fmla="*/ 2012646 w 2118575"/>
              <a:gd name="connsiteY3" fmla="*/ 0 h 1059287"/>
              <a:gd name="connsiteX4" fmla="*/ 2087549 w 2118575"/>
              <a:gd name="connsiteY4" fmla="*/ 31026 h 1059287"/>
              <a:gd name="connsiteX5" fmla="*/ 2118575 w 2118575"/>
              <a:gd name="connsiteY5" fmla="*/ 105929 h 1059287"/>
              <a:gd name="connsiteX6" fmla="*/ 2118575 w 2118575"/>
              <a:gd name="connsiteY6" fmla="*/ 953358 h 1059287"/>
              <a:gd name="connsiteX7" fmla="*/ 2087549 w 2118575"/>
              <a:gd name="connsiteY7" fmla="*/ 1028261 h 1059287"/>
              <a:gd name="connsiteX8" fmla="*/ 2012646 w 2118575"/>
              <a:gd name="connsiteY8" fmla="*/ 1059287 h 1059287"/>
              <a:gd name="connsiteX9" fmla="*/ 105929 w 2118575"/>
              <a:gd name="connsiteY9" fmla="*/ 1059287 h 1059287"/>
              <a:gd name="connsiteX10" fmla="*/ 31026 w 2118575"/>
              <a:gd name="connsiteY10" fmla="*/ 1028261 h 1059287"/>
              <a:gd name="connsiteX11" fmla="*/ 0 w 2118575"/>
              <a:gd name="connsiteY11" fmla="*/ 953358 h 1059287"/>
              <a:gd name="connsiteX12" fmla="*/ 0 w 2118575"/>
              <a:gd name="connsiteY12" fmla="*/ 105929 h 105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8575" h="1059287">
                <a:moveTo>
                  <a:pt x="0" y="105929"/>
                </a:moveTo>
                <a:cubicBezTo>
                  <a:pt x="0" y="77835"/>
                  <a:pt x="11160" y="50891"/>
                  <a:pt x="31026" y="31026"/>
                </a:cubicBezTo>
                <a:cubicBezTo>
                  <a:pt x="50892" y="11160"/>
                  <a:pt x="77835" y="0"/>
                  <a:pt x="105929" y="0"/>
                </a:cubicBezTo>
                <a:lnTo>
                  <a:pt x="2012646" y="0"/>
                </a:lnTo>
                <a:cubicBezTo>
                  <a:pt x="2040740" y="0"/>
                  <a:pt x="2067684" y="11160"/>
                  <a:pt x="2087549" y="31026"/>
                </a:cubicBezTo>
                <a:cubicBezTo>
                  <a:pt x="2107415" y="50892"/>
                  <a:pt x="2118575" y="77835"/>
                  <a:pt x="2118575" y="105929"/>
                </a:cubicBezTo>
                <a:lnTo>
                  <a:pt x="2118575" y="953358"/>
                </a:lnTo>
                <a:cubicBezTo>
                  <a:pt x="2118575" y="981452"/>
                  <a:pt x="2107415" y="1008396"/>
                  <a:pt x="2087549" y="1028261"/>
                </a:cubicBezTo>
                <a:cubicBezTo>
                  <a:pt x="2067683" y="1048127"/>
                  <a:pt x="2040740" y="1059287"/>
                  <a:pt x="2012646" y="1059287"/>
                </a:cubicBezTo>
                <a:lnTo>
                  <a:pt x="105929" y="1059287"/>
                </a:lnTo>
                <a:cubicBezTo>
                  <a:pt x="77835" y="1059287"/>
                  <a:pt x="50891" y="1048127"/>
                  <a:pt x="31026" y="1028261"/>
                </a:cubicBezTo>
                <a:cubicBezTo>
                  <a:pt x="11160" y="1008395"/>
                  <a:pt x="0" y="981452"/>
                  <a:pt x="0" y="953358"/>
                </a:cubicBezTo>
                <a:lnTo>
                  <a:pt x="0" y="105929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7700" tIns="75475" rIns="97700" bIns="75475" spcCol="1270" anchor="ctr"/>
          <a:lstStyle/>
          <a:p>
            <a:pPr algn="ctr" defTabSz="155575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sz="2400" dirty="0" smtClean="0">
                <a:latin typeface="Arial" pitchFamily="34" charset="0"/>
                <a:cs typeface="Times New Roman" pitchFamily="18" charset="0"/>
              </a:rPr>
              <a:t>Terza Missione</a:t>
            </a:r>
            <a:endParaRPr lang="it-IT" sz="2400" dirty="0"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908720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La Scuola Superiore ISUFI</a:t>
            </a:r>
            <a:r>
              <a:rPr lang="it-IT" dirty="0">
                <a:solidFill>
                  <a:schemeClr val="tx1"/>
                </a:solidFill>
              </a:rPr>
              <a:t> </a:t>
            </a:r>
            <a:endParaRPr lang="it-IT" dirty="0" smtClean="0">
              <a:solidFill>
                <a:schemeClr val="tx1"/>
              </a:solidFill>
            </a:endParaRPr>
          </a:p>
          <a:p>
            <a:pPr algn="ctr"/>
            <a:r>
              <a:rPr lang="it-IT" sz="1600" dirty="0" smtClean="0">
                <a:solidFill>
                  <a:schemeClr val="tx1"/>
                </a:solidFill>
              </a:rPr>
              <a:t>Istituto </a:t>
            </a:r>
            <a:r>
              <a:rPr lang="it-IT" sz="1600" dirty="0">
                <a:solidFill>
                  <a:schemeClr val="tx1"/>
                </a:solidFill>
              </a:rPr>
              <a:t>Superiore Universitario di Formazione </a:t>
            </a:r>
            <a:r>
              <a:rPr lang="it-IT" sz="1600" dirty="0" smtClean="0">
                <a:solidFill>
                  <a:schemeClr val="tx1"/>
                </a:solidFill>
              </a:rPr>
              <a:t>Interdisciplinare </a:t>
            </a:r>
          </a:p>
          <a:p>
            <a:pPr algn="ctr"/>
            <a:r>
              <a:rPr lang="it-IT" sz="1600" dirty="0" smtClean="0">
                <a:solidFill>
                  <a:schemeClr val="tx1"/>
                </a:solidFill>
              </a:rPr>
              <a:t>con </a:t>
            </a:r>
            <a:r>
              <a:rPr lang="it-IT" sz="1600" dirty="0">
                <a:solidFill>
                  <a:schemeClr val="tx1"/>
                </a:solidFill>
              </a:rPr>
              <a:t>caratteri di interdisciplinarità, internazionalità e collegialità, incardinato nell’Università del </a:t>
            </a:r>
            <a:r>
              <a:rPr lang="it-IT" sz="1600" dirty="0" smtClean="0">
                <a:solidFill>
                  <a:schemeClr val="tx1"/>
                </a:solidFill>
              </a:rPr>
              <a:t>Salento</a:t>
            </a:r>
          </a:p>
          <a:p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19" y="-171400"/>
            <a:ext cx="9144000" cy="1222460"/>
          </a:xfrm>
          <a:prstGeom prst="rect">
            <a:avLst/>
          </a:prstGeom>
        </p:spPr>
      </p:pic>
      <p:sp>
        <p:nvSpPr>
          <p:cNvPr id="4" name="Google Shape;110;p2"/>
          <p:cNvSpPr txBox="1"/>
          <p:nvPr/>
        </p:nvSpPr>
        <p:spPr>
          <a:xfrm>
            <a:off x="467544" y="77880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</a:pPr>
            <a:r>
              <a:rPr lang="it-IT" sz="2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L’ISUFI</a:t>
            </a:r>
            <a:endParaRPr lang="it-IT" sz="280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2636912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La Scuola opera secondo il modello della Scuola Normale Superiore di Pisa. Seleziona giovani talenti italiani e stranieri esclusivamente in base al merito e offre loro una formazione di eccellenza a integrazione e completamento degli ordinari corsi universitari. I rilevanti costi di questa formazione, caratterizzata da residenzialità e internazionalità, sono sostenuti interamente dall’Università.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5762" y="450912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 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613932"/>
              </p:ext>
            </p:extLst>
          </p:nvPr>
        </p:nvGraphicFramePr>
        <p:xfrm>
          <a:off x="1907704" y="4365104"/>
          <a:ext cx="6113780" cy="1573022"/>
        </p:xfrm>
        <a:graphic>
          <a:graphicData uri="http://schemas.openxmlformats.org/drawingml/2006/table">
            <a:tbl>
              <a:tblPr firstRow="1" firstCol="1" bandRow="1"/>
              <a:tblGrid>
                <a:gridCol w="233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25"/>
                        </a:spcAft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Scuola Superiore ISUFI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225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COLLEGE ISUFI</a:t>
                      </a:r>
                      <a:br>
                        <a:rPr lang="it-IT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Campus </a:t>
                      </a:r>
                      <a:r>
                        <a:rPr lang="it-IT" sz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Ecotekne</a:t>
                      </a: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Lecce Monteroni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75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 +39 0832 29 9404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75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 +39 0832 29 9228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75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 +39 0832 29 9406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75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 +39 0832 29 9407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75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18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scuola.superiore.isufi@unisalento.it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75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1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scuola.superiore.isufi@cert-unile.i</a:t>
                      </a: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125"/>
                        </a:lnSpc>
                        <a:spcAft>
                          <a:spcPts val="75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6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Text Box 87"/>
          <p:cNvSpPr txBox="1">
            <a:spLocks noChangeArrowheads="1"/>
          </p:cNvSpPr>
          <p:nvPr/>
        </p:nvSpPr>
        <p:spPr bwMode="auto">
          <a:xfrm>
            <a:off x="1692275" y="2205038"/>
            <a:ext cx="575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0" i="1" dirty="0">
                <a:solidFill>
                  <a:srgbClr val="D9D9D9"/>
                </a:solidFill>
              </a:rPr>
              <a:t>Attorno alle attività legate alla didattica e alla ricerca ruota un insieme di </a:t>
            </a:r>
            <a:r>
              <a:rPr lang="it-IT" altLang="it-IT" sz="2400" i="1" u="sng" dirty="0">
                <a:solidFill>
                  <a:srgbClr val="D9D9D9"/>
                </a:solidFill>
              </a:rPr>
              <a:t>uffici e di servizi </a:t>
            </a:r>
            <a:r>
              <a:rPr lang="it-IT" altLang="it-IT" sz="2400" b="0" i="1" dirty="0">
                <a:solidFill>
                  <a:srgbClr val="D9D9D9"/>
                </a:solidFill>
              </a:rPr>
              <a:t>…</a:t>
            </a:r>
            <a:endParaRPr lang="it-IT" altLang="it-IT" sz="2000" dirty="0">
              <a:solidFill>
                <a:srgbClr val="D9D9D9"/>
              </a:solidFill>
            </a:endParaRPr>
          </a:p>
        </p:txBody>
      </p:sp>
      <p:grpSp>
        <p:nvGrpSpPr>
          <p:cNvPr id="2" name="Group 149"/>
          <p:cNvGrpSpPr>
            <a:grpSpLocks/>
          </p:cNvGrpSpPr>
          <p:nvPr/>
        </p:nvGrpSpPr>
        <p:grpSpPr bwMode="auto">
          <a:xfrm>
            <a:off x="446088" y="3573463"/>
            <a:ext cx="8382000" cy="2957512"/>
            <a:chOff x="281" y="2197"/>
            <a:chExt cx="5280" cy="1863"/>
          </a:xfrm>
        </p:grpSpPr>
        <p:pic>
          <p:nvPicPr>
            <p:cNvPr id="36877" name="Picture 97" descr="desk computer.jpg                                              0008D018Macintosh HD                   BBA748FD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2482"/>
              <a:ext cx="751" cy="622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878" name="Group 143"/>
            <p:cNvGrpSpPr>
              <a:grpSpLocks/>
            </p:cNvGrpSpPr>
            <p:nvPr/>
          </p:nvGrpSpPr>
          <p:grpSpPr bwMode="auto">
            <a:xfrm>
              <a:off x="748" y="3216"/>
              <a:ext cx="1214" cy="844"/>
              <a:chOff x="748" y="3216"/>
              <a:chExt cx="1214" cy="844"/>
            </a:xfrm>
          </p:grpSpPr>
          <p:pic>
            <p:nvPicPr>
              <p:cNvPr id="36883" name="Picture 111" descr="libri a.jpg                                                    0008CCCDMacintosh HD                   BBA748FD: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3216"/>
                <a:ext cx="519" cy="844"/>
              </a:xfrm>
              <a:prstGeom prst="rect">
                <a:avLst/>
              </a:prstGeom>
              <a:noFill/>
              <a:ln w="25400">
                <a:solidFill>
                  <a:srgbClr val="8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84" name="Picture 113" descr="images-1.jpg                                                   0008D75DMacintosh HD                   BBA748FD: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" y="3715"/>
                <a:ext cx="624" cy="341"/>
              </a:xfrm>
              <a:prstGeom prst="rect">
                <a:avLst/>
              </a:prstGeom>
              <a:noFill/>
              <a:ln w="25400">
                <a:solidFill>
                  <a:srgbClr val="00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879" name="Picture 12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832"/>
              <a:ext cx="767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" y="3218"/>
              <a:ext cx="95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28" descr="boys.jpg                                                       0008C2D0Macintosh HD                   BBA748FD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3195"/>
              <a:ext cx="864" cy="507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36882" name="Picture 13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2197"/>
              <a:ext cx="867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1638300" y="3405188"/>
            <a:ext cx="5813425" cy="2222500"/>
            <a:chOff x="1032" y="2145"/>
            <a:chExt cx="3662" cy="1400"/>
          </a:xfrm>
        </p:grpSpPr>
        <p:cxnSp>
          <p:nvCxnSpPr>
            <p:cNvPr id="36871" name="AutoShape 141"/>
            <p:cNvCxnSpPr>
              <a:cxnSpLocks noChangeShapeType="1"/>
              <a:stCxn id="3159" idx="2"/>
            </p:cNvCxnSpPr>
            <p:nvPr/>
          </p:nvCxnSpPr>
          <p:spPr bwMode="auto">
            <a:xfrm flipH="1">
              <a:off x="1032" y="2145"/>
              <a:ext cx="1848" cy="555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2" name="AutoShape 142"/>
            <p:cNvCxnSpPr>
              <a:cxnSpLocks noChangeShapeType="1"/>
              <a:stCxn id="3159" idx="2"/>
            </p:cNvCxnSpPr>
            <p:nvPr/>
          </p:nvCxnSpPr>
          <p:spPr bwMode="auto">
            <a:xfrm flipH="1">
              <a:off x="1267" y="2145"/>
              <a:ext cx="1613" cy="14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3" name="AutoShape 144"/>
            <p:cNvCxnSpPr>
              <a:cxnSpLocks noChangeShapeType="1"/>
              <a:stCxn id="3159" idx="2"/>
            </p:cNvCxnSpPr>
            <p:nvPr/>
          </p:nvCxnSpPr>
          <p:spPr bwMode="auto">
            <a:xfrm flipH="1">
              <a:off x="2538" y="2145"/>
              <a:ext cx="342" cy="593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4" name="AutoShape 145"/>
            <p:cNvCxnSpPr>
              <a:cxnSpLocks noChangeShapeType="1"/>
              <a:stCxn id="3159" idx="2"/>
            </p:cNvCxnSpPr>
            <p:nvPr/>
          </p:nvCxnSpPr>
          <p:spPr bwMode="auto">
            <a:xfrm>
              <a:off x="2880" y="2145"/>
              <a:ext cx="1814" cy="34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5" name="AutoShape 146"/>
            <p:cNvCxnSpPr>
              <a:cxnSpLocks noChangeShapeType="1"/>
              <a:stCxn id="3159" idx="2"/>
            </p:cNvCxnSpPr>
            <p:nvPr/>
          </p:nvCxnSpPr>
          <p:spPr bwMode="auto">
            <a:xfrm>
              <a:off x="2880" y="2145"/>
              <a:ext cx="1747" cy="956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6" name="AutoShape 147"/>
            <p:cNvCxnSpPr>
              <a:cxnSpLocks noChangeShapeType="1"/>
              <a:stCxn id="3159" idx="2"/>
            </p:cNvCxnSpPr>
            <p:nvPr/>
          </p:nvCxnSpPr>
          <p:spPr bwMode="auto">
            <a:xfrm>
              <a:off x="2880" y="2145"/>
              <a:ext cx="564" cy="979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80" y="-26136"/>
            <a:ext cx="9144000" cy="1222460"/>
          </a:xfrm>
          <a:prstGeom prst="rect">
            <a:avLst/>
          </a:prstGeom>
        </p:spPr>
      </p:pic>
      <p:sp>
        <p:nvSpPr>
          <p:cNvPr id="22" name="Google Shape;110;p2"/>
          <p:cNvSpPr txBox="1"/>
          <p:nvPr/>
        </p:nvSpPr>
        <p:spPr>
          <a:xfrm>
            <a:off x="364456" y="215881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</a:pPr>
            <a:r>
              <a:rPr lang="it-IT" sz="2400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Uffici e</a:t>
            </a:r>
            <a:r>
              <a:rPr lang="it-IT" dirty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Servizi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873638" y="1565769"/>
            <a:ext cx="7833378" cy="199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1400" dirty="0">
                <a:cs typeface="Times New Roman" pitchFamily="18" charset="0"/>
              </a:rPr>
              <a:t>Svolge attività di Orientamento: accoglienza, informazione, sostegno e tutorato agli studenti delle scuole medi superiori, alle matricole ed agli iscritti.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1400" dirty="0">
                <a:cs typeface="Times New Roman" pitchFamily="18" charset="0"/>
              </a:rPr>
              <a:t>Interagisce con le Strutture didattiche e le Segreterie per facilitare gli studenti sia nella scelta universitaria che nel </a:t>
            </a:r>
            <a:r>
              <a:rPr lang="it-IT" altLang="it-IT" sz="1600" dirty="0">
                <a:cs typeface="Times New Roman" pitchFamily="18" charset="0"/>
              </a:rPr>
              <a:t>disbrigo</a:t>
            </a:r>
            <a:r>
              <a:rPr lang="it-IT" altLang="it-IT" sz="1400" dirty="0">
                <a:cs typeface="Times New Roman" pitchFamily="18" charset="0"/>
              </a:rPr>
              <a:t> delle pratiche amministrative.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it-IT" altLang="it-IT" sz="1400" dirty="0">
                <a:cs typeface="Times New Roman" pitchFamily="18" charset="0"/>
              </a:rPr>
              <a:t>Organizza incontri di orientamento nelle scuole, nei comuni e presso l'Università per illustrare l'Offerta formativa dell'Università del Salento e gli sbocchi occupazionali dei Corsi di Laurea </a:t>
            </a:r>
            <a:r>
              <a:rPr lang="it-IT" altLang="it-IT" sz="1400" dirty="0" smtClean="0">
                <a:cs typeface="Times New Roman" pitchFamily="18" charset="0"/>
              </a:rPr>
              <a:t>attivati. Supporta </a:t>
            </a:r>
            <a:r>
              <a:rPr lang="it-IT" altLang="it-IT" sz="1400" dirty="0">
                <a:cs typeface="Times New Roman" pitchFamily="18" charset="0"/>
              </a:rPr>
              <a:t>l'inserimento nell'Ateneo degli studenti stranieri</a:t>
            </a:r>
            <a:r>
              <a:rPr lang="it-IT" altLang="it-IT" sz="1400" dirty="0" smtClean="0">
                <a:cs typeface="Times New Roman" pitchFamily="18" charset="0"/>
              </a:rPr>
              <a:t>. </a:t>
            </a:r>
            <a:r>
              <a:rPr lang="it-IT" altLang="it-IT" sz="1400" dirty="0">
                <a:solidFill>
                  <a:srgbClr val="00B0F0"/>
                </a:solidFill>
                <a:cs typeface="Times New Roman" pitchFamily="18" charset="0"/>
              </a:rPr>
              <a:t>cort@unisalento.it</a:t>
            </a:r>
            <a:endParaRPr lang="it-IT" altLang="it-IT" sz="1400" dirty="0">
              <a:solidFill>
                <a:srgbClr val="00B0F0"/>
              </a:solidFill>
              <a:latin typeface="Tahoma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it-IT" altLang="it-IT" sz="1400" dirty="0">
              <a:cs typeface="Times New Roman" pitchFamily="18" charset="0"/>
            </a:endParaRPr>
          </a:p>
        </p:txBody>
      </p:sp>
      <p:sp>
        <p:nvSpPr>
          <p:cNvPr id="37891" name="CasellaDiTesto 6"/>
          <p:cNvSpPr txBox="1">
            <a:spLocks noChangeArrowheads="1"/>
          </p:cNvSpPr>
          <p:nvPr/>
        </p:nvSpPr>
        <p:spPr bwMode="auto">
          <a:xfrm>
            <a:off x="539552" y="993067"/>
            <a:ext cx="8424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3200" dirty="0" err="1">
                <a:solidFill>
                  <a:srgbClr val="FF0000"/>
                </a:solidFill>
                <a:cs typeface="Times New Roman" pitchFamily="18" charset="0"/>
              </a:rPr>
              <a:t>COrT</a:t>
            </a:r>
            <a:r>
              <a:rPr lang="it-IT" altLang="it-IT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it-IT" sz="2200" dirty="0">
                <a:solidFill>
                  <a:srgbClr val="FF0000"/>
                </a:solidFill>
                <a:cs typeface="Times New Roman" pitchFamily="18" charset="0"/>
              </a:rPr>
              <a:t>Centro </a:t>
            </a:r>
            <a:r>
              <a:rPr lang="it-IT" altLang="it-IT" sz="2200" dirty="0" smtClean="0">
                <a:solidFill>
                  <a:srgbClr val="FF0000"/>
                </a:solidFill>
                <a:cs typeface="Times New Roman" pitchFamily="18" charset="0"/>
              </a:rPr>
              <a:t>Orientamento, Tutorato e Segreterie Studenti</a:t>
            </a:r>
            <a:endParaRPr lang="it-IT" altLang="it-IT" sz="2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873638" y="2959106"/>
            <a:ext cx="7833378" cy="22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it-IT" altLang="it-IT" sz="1800" dirty="0">
              <a:solidFill>
                <a:srgbClr val="FFC000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it-IT" altLang="it-IT" sz="1800" dirty="0">
                <a:solidFill>
                  <a:srgbClr val="FFC000"/>
                </a:solidFill>
                <a:cs typeface="Times New Roman" pitchFamily="18" charset="0"/>
              </a:rPr>
              <a:t>Centro Accoglienza </a:t>
            </a:r>
            <a:r>
              <a:rPr lang="it-IT" altLang="it-IT" sz="1800" dirty="0" smtClean="0">
                <a:solidFill>
                  <a:srgbClr val="FFC000"/>
                </a:solidFill>
                <a:cs typeface="Times New Roman" pitchFamily="18" charset="0"/>
              </a:rPr>
              <a:t>Studenti </a:t>
            </a:r>
            <a:r>
              <a:rPr lang="it-IT" sz="1400" dirty="0" smtClean="0"/>
              <a:t>I nostri Tutors, </a:t>
            </a:r>
            <a:r>
              <a:rPr lang="it-IT" sz="1400" dirty="0"/>
              <a:t>studenti iscritti alla Magistrale che mettono a disposizione  la loro </a:t>
            </a:r>
            <a:r>
              <a:rPr lang="it-IT" sz="1400" dirty="0" smtClean="0"/>
              <a:t>esperienza,  rappresentano </a:t>
            </a:r>
            <a:r>
              <a:rPr lang="it-IT" sz="1400" dirty="0"/>
              <a:t>un punto di riferimento che ti accompagnerà durante tutto il tuo percorso universitario, dall’immatricolazione fino alla laurea. Potranno eventualmente fissarti un appuntamento con gli impiegati della Segreteria per questioni amministrative da </a:t>
            </a:r>
            <a:r>
              <a:rPr lang="it-IT" sz="1400" dirty="0" smtClean="0"/>
              <a:t>approfondire/risolvere. </a:t>
            </a: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it-IT" altLang="it-IT" sz="1400" dirty="0" smtClean="0">
                <a:solidFill>
                  <a:srgbClr val="FFC000"/>
                </a:solidFill>
                <a:cs typeface="Times New Roman" pitchFamily="18" charset="0"/>
              </a:rPr>
              <a:t>SEDI </a:t>
            </a: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1400" dirty="0" smtClean="0">
                <a:cs typeface="Times New Roman" pitchFamily="18" charset="0"/>
              </a:rPr>
              <a:t>Polo Urbano: </a:t>
            </a:r>
            <a:r>
              <a:rPr lang="it-IT" altLang="it-IT" sz="1400" dirty="0">
                <a:solidFill>
                  <a:srgbClr val="FFC000"/>
                </a:solidFill>
                <a:cs typeface="Times New Roman" pitchFamily="18" charset="0"/>
              </a:rPr>
              <a:t>Edificio </a:t>
            </a:r>
            <a:r>
              <a:rPr lang="ja-JP" altLang="it-IT" sz="1400" dirty="0">
                <a:solidFill>
                  <a:srgbClr val="FFC000"/>
                </a:solidFill>
                <a:cs typeface="Times New Roman" pitchFamily="18" charset="0"/>
              </a:rPr>
              <a:t>“</a:t>
            </a:r>
            <a:r>
              <a:rPr lang="it-IT" altLang="ja-JP" sz="1400" dirty="0" err="1">
                <a:solidFill>
                  <a:srgbClr val="FFC000"/>
                </a:solidFill>
                <a:cs typeface="Times New Roman" pitchFamily="18" charset="0"/>
              </a:rPr>
              <a:t>Codacci</a:t>
            </a:r>
            <a:r>
              <a:rPr lang="it-IT" altLang="ja-JP" sz="1400" dirty="0">
                <a:solidFill>
                  <a:srgbClr val="FFC000"/>
                </a:solidFill>
                <a:cs typeface="Times New Roman" pitchFamily="18" charset="0"/>
              </a:rPr>
              <a:t> Pisanelli </a:t>
            </a:r>
            <a:r>
              <a:rPr lang="ja-JP" altLang="it-IT" sz="1400" dirty="0">
                <a:solidFill>
                  <a:srgbClr val="FFC000"/>
                </a:solidFill>
                <a:cs typeface="Times New Roman" pitchFamily="18" charset="0"/>
              </a:rPr>
              <a:t>”</a:t>
            </a:r>
            <a:r>
              <a:rPr lang="it-IT" altLang="ja-JP" sz="1400" dirty="0">
                <a:solidFill>
                  <a:srgbClr val="FFC000"/>
                </a:solidFill>
                <a:cs typeface="Times New Roman" pitchFamily="18" charset="0"/>
              </a:rPr>
              <a:t>, </a:t>
            </a:r>
            <a:r>
              <a:rPr lang="it-IT" altLang="ja-JP" sz="1400" dirty="0" smtClean="0">
                <a:solidFill>
                  <a:srgbClr val="FFC000"/>
                </a:solidFill>
                <a:cs typeface="Times New Roman" pitchFamily="18" charset="0"/>
              </a:rPr>
              <a:t>Lecce - </a:t>
            </a:r>
            <a:r>
              <a:rPr lang="it-IT" altLang="it-IT" sz="1400" dirty="0" smtClean="0">
                <a:cs typeface="Times New Roman" pitchFamily="18" charset="0"/>
              </a:rPr>
              <a:t>Polo extra-urbano: </a:t>
            </a:r>
            <a:r>
              <a:rPr lang="ja-JP" altLang="it-IT" sz="1400" dirty="0">
                <a:cs typeface="Times New Roman" pitchFamily="18" charset="0"/>
              </a:rPr>
              <a:t>“</a:t>
            </a:r>
            <a:r>
              <a:rPr lang="it-IT" altLang="ja-JP" sz="1400" dirty="0" err="1">
                <a:cs typeface="Times New Roman" pitchFamily="18" charset="0"/>
              </a:rPr>
              <a:t>Ecotekne</a:t>
            </a:r>
            <a:r>
              <a:rPr lang="ja-JP" altLang="it-IT" sz="1400" dirty="0">
                <a:cs typeface="Times New Roman" pitchFamily="18" charset="0"/>
              </a:rPr>
              <a:t>”</a:t>
            </a:r>
            <a:r>
              <a:rPr lang="it-IT" altLang="ja-JP" sz="1400" dirty="0">
                <a:cs typeface="Times New Roman" pitchFamily="18" charset="0"/>
              </a:rPr>
              <a:t>, Via Monteroni, Lecce</a:t>
            </a:r>
            <a:endParaRPr lang="it-IT" altLang="it-IT" sz="1400" dirty="0">
              <a:cs typeface="Times New Roman" pitchFamily="18" charset="0"/>
            </a:endParaRP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 rot="-5400000">
            <a:off x="-143966" y="2140036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3200" dirty="0" err="1">
                <a:solidFill>
                  <a:srgbClr val="C00000"/>
                </a:solidFill>
                <a:cs typeface="Times New Roman" pitchFamily="18" charset="0"/>
              </a:rPr>
              <a:t>COrT</a:t>
            </a:r>
            <a:endParaRPr lang="it-IT" altLang="it-IT" sz="32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 rot="-5400000">
            <a:off x="94713" y="3942143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3200" dirty="0">
                <a:solidFill>
                  <a:srgbClr val="FFC000"/>
                </a:solidFill>
                <a:cs typeface="Times New Roman" pitchFamily="18" charset="0"/>
              </a:rPr>
              <a:t>CAS</a:t>
            </a: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891938" y="5264450"/>
            <a:ext cx="7727528" cy="11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1800" dirty="0" smtClean="0">
                <a:solidFill>
                  <a:srgbClr val="33CC33"/>
                </a:solidFill>
              </a:rPr>
              <a:t>Segreteria Studenti  </a:t>
            </a: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1400" dirty="0" smtClean="0">
                <a:solidFill>
                  <a:schemeClr val="accent1"/>
                </a:solidFill>
              </a:rPr>
              <a:t>Servizio Certificazioni e Trasferimenti e Servizio Carriere e Tassazione</a:t>
            </a:r>
            <a:r>
              <a:rPr lang="it-IT" altLang="it-IT" sz="1800" dirty="0" smtClean="0">
                <a:solidFill>
                  <a:srgbClr val="33CC33"/>
                </a:solidFill>
              </a:rPr>
              <a:t>: </a:t>
            </a:r>
            <a:r>
              <a:rPr lang="it-IT" altLang="it-IT" sz="1600" dirty="0"/>
              <a:t/>
            </a:r>
            <a:br>
              <a:rPr lang="it-IT" altLang="it-IT" sz="1600" dirty="0"/>
            </a:br>
            <a:r>
              <a:rPr lang="it-IT" altLang="it-IT" sz="1600" b="0" dirty="0" smtClean="0"/>
              <a:t>Si occupa della carriera dal momento dell’immatricolazione fino al conseguimento del titolo di laurea </a:t>
            </a:r>
            <a:r>
              <a:rPr lang="it-IT" altLang="it-IT" sz="1600" dirty="0" smtClean="0">
                <a:solidFill>
                  <a:schemeClr val="accent6">
                    <a:lumMod val="50000"/>
                  </a:schemeClr>
                </a:solidFill>
              </a:rPr>
              <a:t>istanzeonline.unisalento.it </a:t>
            </a:r>
            <a:endParaRPr lang="it-IT" altLang="it-IT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 rot="-5400000">
            <a:off x="20623" y="5459561"/>
            <a:ext cx="1333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3200" dirty="0" err="1" smtClean="0">
                <a:solidFill>
                  <a:srgbClr val="16F616"/>
                </a:solidFill>
                <a:cs typeface="Times New Roman" pitchFamily="18" charset="0"/>
              </a:rPr>
              <a:t>S</a:t>
            </a:r>
            <a:r>
              <a:rPr lang="it-IT" altLang="it-IT" sz="1200" dirty="0" err="1" smtClean="0">
                <a:solidFill>
                  <a:srgbClr val="16F616"/>
                </a:solidFill>
                <a:cs typeface="Times New Roman" pitchFamily="18" charset="0"/>
              </a:rPr>
              <a:t>egr.</a:t>
            </a:r>
            <a:r>
              <a:rPr lang="it-IT" altLang="it-IT" sz="3200" dirty="0" err="1" smtClean="0">
                <a:solidFill>
                  <a:srgbClr val="16F616"/>
                </a:solidFill>
                <a:cs typeface="Times New Roman" pitchFamily="18" charset="0"/>
              </a:rPr>
              <a:t>S</a:t>
            </a:r>
            <a:r>
              <a:rPr lang="it-IT" altLang="it-IT" sz="1200" dirty="0" err="1" smtClean="0">
                <a:solidFill>
                  <a:srgbClr val="16F616"/>
                </a:solidFill>
                <a:cs typeface="Times New Roman" pitchFamily="18" charset="0"/>
              </a:rPr>
              <a:t>tud</a:t>
            </a:r>
            <a:endParaRPr lang="it-IT" altLang="it-IT" sz="3200" dirty="0">
              <a:solidFill>
                <a:srgbClr val="16F616"/>
              </a:solidFill>
              <a:cs typeface="Times New Roman" pitchFamily="18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80" y="-26136"/>
            <a:ext cx="9144000" cy="1222460"/>
          </a:xfrm>
          <a:prstGeom prst="rect">
            <a:avLst/>
          </a:prstGeom>
        </p:spPr>
      </p:pic>
      <p:sp>
        <p:nvSpPr>
          <p:cNvPr id="19" name="Google Shape;110;p2"/>
          <p:cNvSpPr txBox="1"/>
          <p:nvPr/>
        </p:nvSpPr>
        <p:spPr>
          <a:xfrm>
            <a:off x="289438" y="219022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Uffici e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Servizi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55576" y="930638"/>
            <a:ext cx="7992888" cy="64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buNone/>
            </a:pPr>
            <a:r>
              <a:rPr lang="it-IT" altLang="it-IT" sz="1400" dirty="0" smtClean="0">
                <a:solidFill>
                  <a:srgbClr val="FFC000"/>
                </a:solidFill>
                <a:cs typeface="Times New Roman" pitchFamily="18" charset="0"/>
              </a:rPr>
              <a:t>dal lunedì al venerdì</a:t>
            </a:r>
            <a:r>
              <a:rPr lang="it-IT" sz="1400" dirty="0" smtClean="0">
                <a:solidFill>
                  <a:srgbClr val="FFC000"/>
                </a:solidFill>
              </a:rPr>
              <a:t> </a:t>
            </a:r>
            <a:r>
              <a:rPr lang="it-IT" sz="1400" dirty="0"/>
              <a:t>dalle ore </a:t>
            </a:r>
            <a:r>
              <a:rPr lang="it-IT" sz="1400" dirty="0" smtClean="0"/>
              <a:t>09.00 </a:t>
            </a:r>
            <a:r>
              <a:rPr lang="it-IT" sz="1400" dirty="0"/>
              <a:t>alle ore </a:t>
            </a:r>
            <a:r>
              <a:rPr lang="it-IT" sz="1400" dirty="0" smtClean="0"/>
              <a:t>13.00 </a:t>
            </a:r>
            <a:r>
              <a:rPr lang="it-IT" sz="1400" dirty="0"/>
              <a:t>ed il giovedì pomeriggio dalle 15 alle </a:t>
            </a:r>
            <a:r>
              <a:rPr lang="it-IT" sz="1400" dirty="0" smtClean="0"/>
              <a:t>17: </a:t>
            </a:r>
            <a:r>
              <a:rPr lang="it-IT" altLang="it-IT" sz="1400" dirty="0" smtClean="0"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it-IT" sz="1400" dirty="0"/>
              <a:t>- polo extraurbano: Campus </a:t>
            </a:r>
            <a:r>
              <a:rPr lang="it-IT" sz="1400" dirty="0" err="1"/>
              <a:t>Ecotekne</a:t>
            </a:r>
            <a:r>
              <a:rPr lang="it-IT" sz="1400" dirty="0"/>
              <a:t>, Centro Congressi - </a:t>
            </a:r>
            <a:r>
              <a:rPr lang="it-IT" sz="1400" dirty="0" smtClean="0"/>
              <a:t>Monteroni</a:t>
            </a:r>
            <a:endParaRPr lang="it-IT" altLang="it-IT" sz="1400" dirty="0" smtClean="0">
              <a:cs typeface="Times New Roman" pitchFamily="18" charset="0"/>
            </a:endParaRPr>
          </a:p>
          <a:p>
            <a:pPr algn="just">
              <a:buNone/>
            </a:pPr>
            <a:r>
              <a:rPr lang="it-IT" altLang="it-IT" sz="1200" dirty="0" smtClean="0">
                <a:cs typeface="Times New Roman" pitchFamily="18" charset="0"/>
              </a:rPr>
              <a:t>p</a:t>
            </a:r>
            <a:r>
              <a:rPr lang="it-IT" sz="1200" dirty="0" smtClean="0"/>
              <a:t>er </a:t>
            </a:r>
            <a:r>
              <a:rPr lang="it-IT" sz="1200" dirty="0"/>
              <a:t>i Corsi di laurea afferenti ai Dipartimenti di Ingegneria dell'Innovazione, Scienze Giuridiche, Matematica e Fisica, Scienze e Tecnologie per l'ambiente, Scienze </a:t>
            </a:r>
            <a:r>
              <a:rPr lang="it-IT" sz="1200" dirty="0" smtClean="0"/>
              <a:t>dell'Economia</a:t>
            </a:r>
          </a:p>
          <a:p>
            <a:pPr algn="just">
              <a:buNone/>
            </a:pPr>
            <a:r>
              <a:rPr lang="it-IT" sz="1400" dirty="0"/>
              <a:t>- polo urbano: Palazzo </a:t>
            </a:r>
            <a:r>
              <a:rPr lang="it-IT" sz="1400" dirty="0" err="1"/>
              <a:t>Codacci</a:t>
            </a:r>
            <a:r>
              <a:rPr lang="it-IT" sz="1400" dirty="0"/>
              <a:t>-Pisanelli, </a:t>
            </a:r>
            <a:r>
              <a:rPr lang="it-IT" sz="1400" dirty="0" err="1"/>
              <a:t>P.tta</a:t>
            </a:r>
            <a:r>
              <a:rPr lang="it-IT" sz="1400" dirty="0"/>
              <a:t> A. Rizzo – </a:t>
            </a:r>
            <a:r>
              <a:rPr lang="it-IT" sz="1400" dirty="0" smtClean="0"/>
              <a:t>Lecce</a:t>
            </a:r>
            <a:endParaRPr lang="it-IT" sz="1200" dirty="0" smtClean="0"/>
          </a:p>
          <a:p>
            <a:pPr algn="just">
              <a:buNone/>
            </a:pPr>
            <a:r>
              <a:rPr lang="it-IT" sz="1200" dirty="0" smtClean="0"/>
              <a:t>per </a:t>
            </a:r>
            <a:r>
              <a:rPr lang="it-IT" sz="1200" dirty="0"/>
              <a:t>i Corsi di laurea afferenti ai Dipartimenti di Studi Umanistici, Beni Culturali, Storia Società e Studi sull'Uomo </a:t>
            </a:r>
            <a:endParaRPr lang="it-IT" sz="1200" dirty="0" smtClean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altLang="it-IT" sz="14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altLang="it-IT" sz="1400" dirty="0"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it-IT" sz="1400" dirty="0" smtClean="0"/>
              <a:t>dal </a:t>
            </a:r>
            <a:r>
              <a:rPr lang="it-IT" sz="1400" dirty="0"/>
              <a:t>lunedì al venerdì dalle ore 09.00 alle ore 13.00 con un servizio di messaggistica istantanea (chat) e in modalità asincrona 24 su </a:t>
            </a:r>
            <a:r>
              <a:rPr lang="it-IT" sz="1400" dirty="0">
                <a:solidFill>
                  <a:srgbClr val="00B0F0"/>
                </a:solidFill>
                <a:cs typeface="Times New Roman" pitchFamily="18" charset="0"/>
                <a:hlinkClick r:id="rId2"/>
              </a:rPr>
              <a:t>studenti.unisalento.it</a:t>
            </a:r>
            <a:r>
              <a:rPr lang="it-IT" sz="1400" dirty="0">
                <a:solidFill>
                  <a:srgbClr val="00B0F0"/>
                </a:solidFill>
                <a:cs typeface="Times New Roman" pitchFamily="18" charset="0"/>
              </a:rPr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sz="1400" dirty="0" smtClean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sz="1400" dirty="0" smtClean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sz="1400" dirty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it-IT" sz="1400" dirty="0" smtClean="0"/>
              <a:t>Invia la tua richiesta collegandoti alla pagina</a:t>
            </a:r>
            <a:r>
              <a:rPr lang="it-IT" sz="1400" dirty="0"/>
              <a:t> </a:t>
            </a:r>
            <a:r>
              <a:rPr lang="it-IT" sz="1400" dirty="0">
                <a:hlinkClick r:id="rId3"/>
              </a:rPr>
              <a:t>https://unisalento.it/segreteriaonline</a:t>
            </a:r>
            <a:r>
              <a:rPr lang="it-IT" sz="1400" dirty="0"/>
              <a:t> </a:t>
            </a:r>
            <a:r>
              <a:rPr lang="it-IT" sz="1400" dirty="0" smtClean="0"/>
              <a:t>e compila l’apposito modulo, con l’indicazione chiara della prestazione richiesta.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it-IT" sz="1400" dirty="0" smtClean="0"/>
              <a:t>Al modulo dovrà essere allegata copia di un documento di identità firmato ed eventuale documentazione necessaria a corredo della richiesta.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r>
              <a:rPr lang="it-IT" sz="1400" dirty="0" smtClean="0"/>
              <a:t> 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sz="1400" dirty="0" smtClean="0"/>
          </a:p>
          <a:p>
            <a:pPr lvl="0" algn="just"/>
            <a:r>
              <a:rPr lang="it-IT" sz="1400" dirty="0" smtClean="0"/>
              <a:t>dal </a:t>
            </a:r>
            <a:r>
              <a:rPr lang="it-IT" sz="1400" dirty="0"/>
              <a:t>lunedì al venerdì dalle 9.00 alle 13.00 ai numeri:</a:t>
            </a:r>
          </a:p>
          <a:p>
            <a:pPr algn="just"/>
            <a:r>
              <a:rPr lang="it-IT" sz="1400" dirty="0"/>
              <a:t>polo extraurbano: Campus </a:t>
            </a:r>
            <a:r>
              <a:rPr lang="it-IT" sz="1400" dirty="0" err="1"/>
              <a:t>Ecotekne</a:t>
            </a:r>
            <a:r>
              <a:rPr lang="it-IT" sz="1400" dirty="0"/>
              <a:t>, Centro </a:t>
            </a:r>
            <a:r>
              <a:rPr lang="it-IT" sz="1400" dirty="0" smtClean="0"/>
              <a:t>Congressi - 0832.29 </a:t>
            </a:r>
            <a:r>
              <a:rPr lang="it-IT" sz="1400" dirty="0"/>
              <a:t>8834/8837</a:t>
            </a:r>
          </a:p>
          <a:p>
            <a:pPr algn="just"/>
            <a:r>
              <a:rPr lang="it-IT" sz="1400" dirty="0"/>
              <a:t>polo urbano: Palazzo </a:t>
            </a:r>
            <a:r>
              <a:rPr lang="it-IT" sz="1400" dirty="0" err="1"/>
              <a:t>Codacci</a:t>
            </a:r>
            <a:r>
              <a:rPr lang="it-IT" sz="1400" dirty="0"/>
              <a:t>-Pisanelli, viale degli </a:t>
            </a:r>
            <a:r>
              <a:rPr lang="it-IT" sz="1400" dirty="0" smtClean="0"/>
              <a:t>Studenti - 0832.29 </a:t>
            </a:r>
            <a:r>
              <a:rPr lang="it-IT" sz="1400" dirty="0"/>
              <a:t>6034/6050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sz="1400" dirty="0" smtClean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sz="1400" dirty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</a:pPr>
            <a:endParaRPr lang="it-IT" altLang="it-IT" sz="1400" dirty="0">
              <a:cs typeface="Times New Roman" pitchFamily="18" charset="0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 rot="-5400000">
            <a:off x="-466231" y="1808332"/>
            <a:ext cx="21552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000" dirty="0" smtClean="0">
                <a:solidFill>
                  <a:srgbClr val="C00000"/>
                </a:solidFill>
                <a:cs typeface="Times New Roman" pitchFamily="18" charset="0"/>
              </a:rPr>
              <a:t>PRESENZA</a:t>
            </a:r>
            <a:endParaRPr lang="it-IT" altLang="it-IT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 rot="16200000">
            <a:off x="104154" y="3204397"/>
            <a:ext cx="1046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000" dirty="0" smtClean="0">
                <a:solidFill>
                  <a:srgbClr val="FF0000"/>
                </a:solidFill>
                <a:cs typeface="Times New Roman" pitchFamily="18" charset="0"/>
              </a:rPr>
              <a:t>CHAT</a:t>
            </a:r>
            <a:endParaRPr lang="it-IT" altLang="it-IT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 rot="16200000">
            <a:off x="-228017" y="4339216"/>
            <a:ext cx="14018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1400" dirty="0" smtClean="0">
                <a:solidFill>
                  <a:srgbClr val="FF0000"/>
                </a:solidFill>
                <a:cs typeface="Times New Roman" pitchFamily="18" charset="0"/>
              </a:rPr>
              <a:t>ISTANZE</a:t>
            </a:r>
            <a:r>
              <a:rPr lang="it-IT" altLang="it-IT" sz="2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it-IT" sz="1600" dirty="0" smtClean="0">
                <a:solidFill>
                  <a:srgbClr val="FF0000"/>
                </a:solidFill>
                <a:cs typeface="Times New Roman" pitchFamily="18" charset="0"/>
              </a:rPr>
              <a:t>ONLINE</a:t>
            </a:r>
            <a:endParaRPr lang="it-IT" altLang="it-IT" sz="1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 rot="16200000">
            <a:off x="-268517" y="5793467"/>
            <a:ext cx="1497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1800" dirty="0" smtClean="0">
                <a:solidFill>
                  <a:srgbClr val="FF0000"/>
                </a:solidFill>
                <a:cs typeface="Times New Roman" pitchFamily="18" charset="0"/>
              </a:rPr>
              <a:t>TELEFONO</a:t>
            </a:r>
            <a:endParaRPr lang="it-IT" altLang="it-IT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58489"/>
            <a:ext cx="9144000" cy="1222460"/>
          </a:xfrm>
          <a:prstGeom prst="rect">
            <a:avLst/>
          </a:prstGeom>
        </p:spPr>
      </p:pic>
      <p:sp>
        <p:nvSpPr>
          <p:cNvPr id="9" name="Google Shape;110;p2"/>
          <p:cNvSpPr txBox="1"/>
          <p:nvPr/>
        </p:nvSpPr>
        <p:spPr>
          <a:xfrm>
            <a:off x="289438" y="219022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r>
              <a:rPr lang="it-IT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CONTATTI</a:t>
            </a:r>
            <a:endParaRPr lang="it-IT" sz="1800" dirty="0" smtClea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7132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864372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0" u="sng" dirty="0">
                <a:solidFill>
                  <a:srgbClr val="FFFF00"/>
                </a:solidFill>
              </a:rPr>
              <a:t>SEGRETERIE </a:t>
            </a:r>
            <a:r>
              <a:rPr lang="it-IT" altLang="it-IT" sz="2800" b="0" u="sng" dirty="0" smtClean="0">
                <a:solidFill>
                  <a:srgbClr val="FFFF00"/>
                </a:solidFill>
              </a:rPr>
              <a:t>Didattiche Dipartimentali</a:t>
            </a:r>
            <a:endParaRPr lang="it-IT" altLang="it-IT" sz="2800" b="0" u="sng" dirty="0">
              <a:solidFill>
                <a:srgbClr val="FFFF00"/>
              </a:solidFill>
            </a:endParaRPr>
          </a:p>
        </p:txBody>
      </p:sp>
      <p:pic>
        <p:nvPicPr>
          <p:cNvPr id="60419" name="Picture 3" descr="desk computer.jpg                                              0008D018Macintosh HD                   BBA748F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60513"/>
            <a:ext cx="865188" cy="7159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193925" y="1717675"/>
            <a:ext cx="680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FF0000"/>
                </a:solidFill>
              </a:rPr>
              <a:t>Forniscono supporto per l</a:t>
            </a:r>
            <a:r>
              <a:rPr lang="ja-JP" altLang="it-IT" sz="2000" i="1" dirty="0">
                <a:solidFill>
                  <a:srgbClr val="FF0000"/>
                </a:solidFill>
              </a:rPr>
              <a:t>’</a:t>
            </a:r>
            <a:r>
              <a:rPr lang="it-IT" altLang="ja-JP" sz="2000" i="1" dirty="0">
                <a:solidFill>
                  <a:srgbClr val="FF0000"/>
                </a:solidFill>
              </a:rPr>
              <a:t>organizzazione  della didattica ...</a:t>
            </a:r>
            <a:endParaRPr lang="it-IT" altLang="it-IT" sz="2000" dirty="0">
              <a:solidFill>
                <a:srgbClr val="FF0000"/>
              </a:solidFill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600200" y="29718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>
                <a:solidFill>
                  <a:srgbClr val="FFCC00"/>
                </a:solidFill>
              </a:rPr>
              <a:t>… calendario delle lezioni</a:t>
            </a:r>
            <a:endParaRPr lang="it-IT" altLang="it-IT" sz="2000">
              <a:solidFill>
                <a:srgbClr val="FFCC00"/>
              </a:solidFill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600200" y="35433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>
                <a:solidFill>
                  <a:srgbClr val="FFCC00"/>
                </a:solidFill>
              </a:rPr>
              <a:t>… organizzazione attività pratiche e di laboratorio</a:t>
            </a:r>
            <a:endParaRPr lang="it-IT" altLang="it-IT" sz="2000">
              <a:solidFill>
                <a:srgbClr val="FFCC00"/>
              </a:solidFill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600200" y="41148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>
                <a:solidFill>
                  <a:srgbClr val="FFCC00"/>
                </a:solidFill>
              </a:rPr>
              <a:t>… compilazione del piano di studio</a:t>
            </a:r>
            <a:endParaRPr lang="it-IT" altLang="it-IT" sz="2000">
              <a:solidFill>
                <a:srgbClr val="FFCC00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1600200" y="46863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FFCC00"/>
                </a:solidFill>
              </a:rPr>
              <a:t>… </a:t>
            </a:r>
            <a:r>
              <a:rPr lang="it-IT" altLang="it-IT" sz="2000" i="1" dirty="0" smtClean="0">
                <a:solidFill>
                  <a:srgbClr val="FFCC00"/>
                </a:solidFill>
              </a:rPr>
              <a:t>organizzazione appelli di </a:t>
            </a:r>
            <a:r>
              <a:rPr lang="it-IT" altLang="it-IT" sz="2000" i="1" dirty="0">
                <a:solidFill>
                  <a:srgbClr val="FFCC00"/>
                </a:solidFill>
              </a:rPr>
              <a:t>esami</a:t>
            </a:r>
            <a:endParaRPr lang="it-IT" altLang="it-IT" sz="2000" dirty="0">
              <a:solidFill>
                <a:srgbClr val="FFCC00"/>
              </a:solidFill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600200" y="5257800"/>
            <a:ext cx="254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FFC000"/>
                </a:solidFill>
                <a:latin typeface="+mn-lt"/>
              </a:rPr>
              <a:t>… stage e tirocini</a:t>
            </a:r>
            <a:endParaRPr lang="it-IT" altLang="it-IT" sz="2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1454150" y="1946275"/>
            <a:ext cx="685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0427" name="AutoShape 11"/>
          <p:cNvSpPr>
            <a:spLocks noChangeArrowheads="1"/>
          </p:cNvSpPr>
          <p:nvPr/>
        </p:nvSpPr>
        <p:spPr bwMode="auto">
          <a:xfrm>
            <a:off x="5724128" y="5086350"/>
            <a:ext cx="2735263" cy="1077913"/>
          </a:xfrm>
          <a:prstGeom prst="cloudCallout">
            <a:avLst>
              <a:gd name="adj1" fmla="val -41815"/>
              <a:gd name="adj2" fmla="val 62787"/>
            </a:avLst>
          </a:prstGeom>
          <a:solidFill>
            <a:srgbClr val="FFFFCC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>
                <a:solidFill>
                  <a:schemeClr val="bg1"/>
                </a:solidFill>
              </a:rPr>
              <a:t>E tanto altro ancora…!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16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Uffici e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Servizi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03871" y="927992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0" u="sng" dirty="0">
                <a:solidFill>
                  <a:srgbClr val="FFC000"/>
                </a:solidFill>
              </a:rPr>
              <a:t>LE SEGRETERIE STUDENTI…</a:t>
            </a:r>
          </a:p>
        </p:txBody>
      </p:sp>
      <p:pic>
        <p:nvPicPr>
          <p:cNvPr id="12317" name="Picture 29" descr="desk computer.jpg                                              0008D018Macintosh HD                   BBA748F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04" y="1809055"/>
            <a:ext cx="865188" cy="71596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2974504" y="1961455"/>
            <a:ext cx="5365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FFCC00"/>
                </a:solidFill>
              </a:rPr>
              <a:t>gestione delle carriere degli studenti</a:t>
            </a:r>
            <a:endParaRPr lang="it-IT" altLang="it-IT" sz="2000" dirty="0">
              <a:solidFill>
                <a:srgbClr val="FFCC00"/>
              </a:solidFill>
            </a:endParaRP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1907704" y="3180655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92D050"/>
                </a:solidFill>
              </a:rPr>
              <a:t>… </a:t>
            </a:r>
            <a:r>
              <a:rPr lang="it-IT" altLang="it-IT" sz="2000" i="1" u="sng" dirty="0">
                <a:solidFill>
                  <a:srgbClr val="92D050"/>
                </a:solidFill>
              </a:rPr>
              <a:t>immatricolazione</a:t>
            </a:r>
            <a:r>
              <a:rPr lang="it-IT" altLang="it-IT" sz="2000" b="0" i="1" dirty="0">
                <a:solidFill>
                  <a:srgbClr val="92D050"/>
                </a:solidFill>
              </a:rPr>
              <a:t> (iscrizione al I° anno)</a:t>
            </a:r>
            <a:endParaRPr lang="it-IT" altLang="it-IT" sz="2000" dirty="0">
              <a:solidFill>
                <a:srgbClr val="92D050"/>
              </a:solidFill>
            </a:endParaRP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1907704" y="389503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 dirty="0">
                <a:solidFill>
                  <a:srgbClr val="92D050"/>
                </a:solidFill>
              </a:rPr>
              <a:t>… </a:t>
            </a:r>
            <a:r>
              <a:rPr lang="it-IT" altLang="it-IT" sz="2000" i="1" u="sng" dirty="0">
                <a:solidFill>
                  <a:srgbClr val="92D050"/>
                </a:solidFill>
              </a:rPr>
              <a:t>iscrizione</a:t>
            </a:r>
            <a:r>
              <a:rPr lang="it-IT" altLang="it-IT" sz="2000" b="0" i="1" dirty="0">
                <a:solidFill>
                  <a:srgbClr val="92D050"/>
                </a:solidFill>
              </a:rPr>
              <a:t> (iscrizione agli anni successivi al I°)</a:t>
            </a:r>
            <a:endParaRPr lang="it-IT" altLang="it-IT" sz="2000" dirty="0">
              <a:solidFill>
                <a:srgbClr val="92D050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1907704" y="4609405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>
                <a:solidFill>
                  <a:srgbClr val="92D050"/>
                </a:solidFill>
              </a:rPr>
              <a:t>…</a:t>
            </a:r>
            <a:r>
              <a:rPr lang="it-IT" altLang="it-IT" sz="2000" i="1" u="sng">
                <a:solidFill>
                  <a:srgbClr val="92D050"/>
                </a:solidFill>
              </a:rPr>
              <a:t>trasferimento</a:t>
            </a:r>
            <a:r>
              <a:rPr lang="it-IT" altLang="it-IT" sz="2000" i="1">
                <a:solidFill>
                  <a:srgbClr val="92D050"/>
                </a:solidFill>
              </a:rPr>
              <a:t> </a:t>
            </a:r>
            <a:r>
              <a:rPr lang="it-IT" altLang="it-IT" sz="2000" b="0" i="1">
                <a:solidFill>
                  <a:srgbClr val="92D050"/>
                </a:solidFill>
              </a:rPr>
              <a:t>e </a:t>
            </a:r>
            <a:r>
              <a:rPr lang="it-IT" altLang="it-IT" sz="2000" i="1" u="sng">
                <a:solidFill>
                  <a:srgbClr val="92D050"/>
                </a:solidFill>
              </a:rPr>
              <a:t>cambio di corso di studio</a:t>
            </a:r>
            <a:endParaRPr lang="it-IT" altLang="it-IT" sz="2000">
              <a:solidFill>
                <a:srgbClr val="92D050"/>
              </a:solidFill>
            </a:endParaRPr>
          </a:p>
        </p:txBody>
      </p:sp>
      <p:sp>
        <p:nvSpPr>
          <p:cNvPr id="12333" name="Text Box 45"/>
          <p:cNvSpPr txBox="1">
            <a:spLocks noChangeArrowheads="1"/>
          </p:cNvSpPr>
          <p:nvPr/>
        </p:nvSpPr>
        <p:spPr bwMode="auto">
          <a:xfrm>
            <a:off x="1907704" y="5325368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>
                <a:solidFill>
                  <a:srgbClr val="92D050"/>
                </a:solidFill>
              </a:rPr>
              <a:t>…rilascio di </a:t>
            </a:r>
            <a:r>
              <a:rPr lang="it-IT" altLang="it-IT" sz="2000" i="1" u="sng">
                <a:solidFill>
                  <a:srgbClr val="92D050"/>
                </a:solidFill>
              </a:rPr>
              <a:t>certificati</a:t>
            </a:r>
            <a:endParaRPr lang="it-IT" altLang="it-IT" sz="2000">
              <a:solidFill>
                <a:srgbClr val="92D050"/>
              </a:solidFill>
            </a:endParaRPr>
          </a:p>
        </p:txBody>
      </p:sp>
      <p:sp>
        <p:nvSpPr>
          <p:cNvPr id="12336" name="Line 48"/>
          <p:cNvSpPr>
            <a:spLocks noChangeShapeType="1"/>
          </p:cNvSpPr>
          <p:nvPr/>
        </p:nvSpPr>
        <p:spPr bwMode="auto">
          <a:xfrm>
            <a:off x="2136304" y="2190055"/>
            <a:ext cx="685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37" name="AutoShape 49"/>
          <p:cNvSpPr>
            <a:spLocks noChangeArrowheads="1"/>
          </p:cNvSpPr>
          <p:nvPr/>
        </p:nvSpPr>
        <p:spPr bwMode="auto">
          <a:xfrm>
            <a:off x="6383337" y="5771455"/>
            <a:ext cx="2735263" cy="1077913"/>
          </a:xfrm>
          <a:prstGeom prst="cloudCallout">
            <a:avLst>
              <a:gd name="adj1" fmla="val -41815"/>
              <a:gd name="adj2" fmla="val 62787"/>
            </a:avLst>
          </a:prstGeom>
          <a:solidFill>
            <a:srgbClr val="FFFFCC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>
                <a:solidFill>
                  <a:schemeClr val="bg1"/>
                </a:solidFill>
              </a:rPr>
              <a:t>E tanto altro ancora…!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16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Uffici e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Servizi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ttangolo 5"/>
          <p:cNvSpPr>
            <a:spLocks noChangeArrowheads="1"/>
          </p:cNvSpPr>
          <p:nvPr/>
        </p:nvSpPr>
        <p:spPr bwMode="auto">
          <a:xfrm>
            <a:off x="251520" y="1196752"/>
            <a:ext cx="8351837" cy="53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it-IT" sz="2400" dirty="0" smtClean="0">
                <a:solidFill>
                  <a:srgbClr val="FFCC00"/>
                </a:solidFill>
                <a:latin typeface="+mj-lt"/>
              </a:rPr>
              <a:t>Ufficio Relazioni Internazionali </a:t>
            </a:r>
            <a:r>
              <a:rPr lang="it-IT" altLang="it-IT" sz="2000" dirty="0" smtClean="0">
                <a:latin typeface="+mj-lt"/>
              </a:rPr>
              <a:t/>
            </a:r>
            <a:br>
              <a:rPr lang="it-IT" altLang="it-IT" sz="2000" dirty="0" smtClean="0">
                <a:latin typeface="+mj-lt"/>
              </a:rPr>
            </a:br>
            <a:r>
              <a:rPr lang="it-IT" altLang="it-IT" sz="2000" b="0" dirty="0" smtClean="0">
                <a:latin typeface="+mj-lt"/>
              </a:rPr>
              <a:t>Mobilità studentesca </a:t>
            </a:r>
            <a:r>
              <a:rPr lang="it-IT" altLang="it-IT" sz="2000" b="0" dirty="0" err="1" smtClean="0">
                <a:latin typeface="+mj-lt"/>
              </a:rPr>
              <a:t>nell</a:t>
            </a:r>
            <a:r>
              <a:rPr lang="ja-JP" altLang="it-IT" sz="2000" b="0" dirty="0" smtClean="0">
                <a:latin typeface="+mj-lt"/>
              </a:rPr>
              <a:t>’</a:t>
            </a:r>
            <a:r>
              <a:rPr lang="it-IT" altLang="ja-JP" sz="2000" b="0" dirty="0" smtClean="0">
                <a:latin typeface="+mj-lt"/>
              </a:rPr>
              <a:t>ambito dei programmi europei con 187 Università partner e </a:t>
            </a:r>
            <a:r>
              <a:rPr lang="it-IT" altLang="ja-JP" sz="2000" b="0" dirty="0" err="1" smtClean="0">
                <a:latin typeface="+mj-lt"/>
              </a:rPr>
              <a:t>nel'ambito</a:t>
            </a:r>
            <a:r>
              <a:rPr lang="it-IT" altLang="ja-JP" sz="2000" b="0" dirty="0" smtClean="0">
                <a:latin typeface="+mj-lt"/>
              </a:rPr>
              <a:t> di più di 350 accordi per Erasmus studio e Erasmus </a:t>
            </a:r>
            <a:r>
              <a:rPr lang="it-IT" altLang="ja-JP" sz="2000" b="0" dirty="0" err="1" smtClean="0">
                <a:latin typeface="+mj-lt"/>
              </a:rPr>
              <a:t>placement</a:t>
            </a:r>
            <a:r>
              <a:rPr lang="it-IT" altLang="ja-JP" sz="2000" b="0" dirty="0" smtClean="0">
                <a:latin typeface="+mj-lt"/>
              </a:rPr>
              <a:t> (tirocinio all'estero).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ja-JP" sz="2000" dirty="0" smtClean="0">
                <a:solidFill>
                  <a:schemeClr val="bg1"/>
                </a:solidFill>
                <a:latin typeface="+mj-lt"/>
              </a:rPr>
              <a:t>international.office@unisalento.it</a:t>
            </a:r>
            <a:r>
              <a:rPr lang="it-IT" altLang="ja-JP" sz="2000" dirty="0" smtClean="0">
                <a:latin typeface="+mj-lt"/>
              </a:rPr>
              <a:t/>
            </a:r>
            <a:br>
              <a:rPr lang="it-IT" altLang="ja-JP" sz="2000" dirty="0" smtClean="0">
                <a:latin typeface="+mj-lt"/>
              </a:rPr>
            </a:br>
            <a:r>
              <a:rPr lang="it-IT" altLang="ja-JP" sz="2000" dirty="0" smtClean="0">
                <a:latin typeface="+mj-lt"/>
              </a:rPr>
              <a:t> </a:t>
            </a:r>
            <a:r>
              <a:rPr lang="it-IT" altLang="it-IT" sz="2400" dirty="0" smtClean="0">
                <a:solidFill>
                  <a:srgbClr val="FFCC00"/>
                </a:solidFill>
                <a:latin typeface="+mj-lt"/>
              </a:rPr>
              <a:t>Ufficio Career Service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it-IT" sz="2000" b="0" dirty="0" smtClean="0">
                <a:latin typeface="+mj-lt"/>
              </a:rPr>
              <a:t>Assistenza ai laureati, sulle opportunità formative successive alla laurea.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it-IT" sz="2000" b="0" dirty="0" smtClean="0">
                <a:latin typeface="+mj-lt"/>
                <a:cs typeface="Arial" pitchFamily="34" charset="0"/>
              </a:rPr>
              <a:t>Un ponte tra Università e Mondo del Lavoro per offrire a studenti e laureati migliori possibilità di inserimento professionale e servizi di orientamento e tirocini.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ja-JP" sz="2000" dirty="0" smtClean="0">
                <a:solidFill>
                  <a:schemeClr val="bg1"/>
                </a:solidFill>
                <a:latin typeface="+mj-lt"/>
              </a:rPr>
              <a:t>career.service@unisalento.it</a:t>
            </a:r>
            <a:endParaRPr lang="it-IT" altLang="it-IT" sz="20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it-IT" sz="2400" dirty="0" smtClean="0">
                <a:solidFill>
                  <a:srgbClr val="FFCC00"/>
                </a:solidFill>
                <a:latin typeface="+mj-lt"/>
              </a:rPr>
              <a:t>Ufficio Integrazione Disabili</a:t>
            </a:r>
            <a:r>
              <a:rPr lang="it-IT" altLang="ja-JP" sz="2400" dirty="0" smtClean="0">
                <a:solidFill>
                  <a:srgbClr val="FFCC00"/>
                </a:solidFill>
                <a:latin typeface="+mj-lt"/>
              </a:rPr>
              <a:t> </a:t>
            </a:r>
            <a:r>
              <a:rPr lang="it-IT" altLang="ja-JP" sz="2000" dirty="0" smtClean="0">
                <a:latin typeface="+mj-lt"/>
              </a:rPr>
              <a:t/>
            </a:r>
            <a:br>
              <a:rPr lang="it-IT" altLang="ja-JP" sz="2000" dirty="0" smtClean="0">
                <a:latin typeface="+mj-lt"/>
              </a:rPr>
            </a:br>
            <a:r>
              <a:rPr lang="it-IT" altLang="ja-JP" sz="2000" b="0" dirty="0" smtClean="0">
                <a:latin typeface="+mj-lt"/>
              </a:rPr>
              <a:t>Studenti diversamente abili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it-IT" sz="2000" b="0" dirty="0" smtClean="0">
                <a:latin typeface="+mj-lt"/>
              </a:rPr>
              <a:t>DSA – Disturbi specifici </a:t>
            </a:r>
            <a:r>
              <a:rPr lang="it-IT" altLang="it-IT" sz="2000" b="0" dirty="0" err="1" smtClean="0">
                <a:latin typeface="+mj-lt"/>
              </a:rPr>
              <a:t>dell</a:t>
            </a:r>
            <a:r>
              <a:rPr lang="ja-JP" altLang="it-IT" sz="2000" b="0" dirty="0" smtClean="0">
                <a:latin typeface="+mj-lt"/>
              </a:rPr>
              <a:t>’</a:t>
            </a:r>
            <a:r>
              <a:rPr lang="it-IT" altLang="ja-JP" sz="2000" b="0" dirty="0" smtClean="0">
                <a:latin typeface="+mj-lt"/>
              </a:rPr>
              <a:t>apprendimento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altLang="ja-JP" sz="2000" dirty="0" smtClean="0">
                <a:solidFill>
                  <a:schemeClr val="bg1"/>
                </a:solidFill>
              </a:rPr>
              <a:t>paola.martino@unisalento.it</a:t>
            </a:r>
            <a:endParaRPr lang="it-IT" altLang="it-IT" sz="20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6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Uffici e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Servizi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827584" y="1268760"/>
            <a:ext cx="6985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dirty="0">
                <a:solidFill>
                  <a:srgbClr val="FFCC00"/>
                </a:solidFill>
              </a:rPr>
              <a:t>L</a:t>
            </a:r>
            <a:r>
              <a:rPr lang="ja-JP" altLang="it-IT" sz="2400" dirty="0">
                <a:solidFill>
                  <a:srgbClr val="FFCC00"/>
                </a:solidFill>
              </a:rPr>
              <a:t>’</a:t>
            </a:r>
            <a:r>
              <a:rPr lang="it-IT" altLang="ja-JP" sz="2400" dirty="0">
                <a:solidFill>
                  <a:srgbClr val="FFCC00"/>
                </a:solidFill>
              </a:rPr>
              <a:t>Ufficio Offerta Formativa e Diritto allo Studio</a:t>
            </a:r>
            <a:r>
              <a:rPr lang="it-IT" altLang="ja-JP" sz="2400" dirty="0"/>
              <a:t/>
            </a:r>
            <a:br>
              <a:rPr lang="it-IT" altLang="ja-JP" sz="2400" dirty="0"/>
            </a:br>
            <a:r>
              <a:rPr lang="it-IT" altLang="ja-JP" sz="2000" b="0" dirty="0"/>
              <a:t>erogazione delle agevolazioni agli studenti rimborso tasse e contributi, contratti di collaborazione studentesca, premi per laureandi e laureati.</a:t>
            </a:r>
            <a:r>
              <a:rPr lang="it-IT" altLang="ja-JP" sz="2400" dirty="0"/>
              <a:t/>
            </a:r>
            <a:br>
              <a:rPr lang="it-IT" altLang="ja-JP" sz="2400" dirty="0"/>
            </a:br>
            <a:endParaRPr lang="it-IT" altLang="ja-JP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dirty="0">
                <a:solidFill>
                  <a:srgbClr val="FFCC00"/>
                </a:solidFill>
              </a:rPr>
              <a:t>Servizi </a:t>
            </a:r>
            <a:r>
              <a:rPr lang="it-IT" altLang="it-IT" sz="2400" i="1" dirty="0">
                <a:solidFill>
                  <a:srgbClr val="FFCC00"/>
                </a:solidFill>
              </a:rPr>
              <a:t>on-line </a:t>
            </a:r>
            <a:r>
              <a:rPr lang="it-IT" altLang="it-IT" sz="2400" dirty="0">
                <a:solidFill>
                  <a:srgbClr val="FFCC00"/>
                </a:solidFill>
              </a:rPr>
              <a:t>dedicati agli studenti:</a:t>
            </a:r>
            <a:endParaRPr lang="it-IT" altLang="it-IT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iscrizioni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immatricolazione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consultazione dei dati di carriera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modulistica </a:t>
            </a:r>
            <a:r>
              <a:rPr lang="it-IT" altLang="it-IT" sz="1600" b="0" i="1" dirty="0"/>
              <a:t>on-line</a:t>
            </a:r>
            <a:endParaRPr lang="it-IT" altLang="it-IT" sz="1600" b="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presentazione domande </a:t>
            </a:r>
            <a:r>
              <a:rPr lang="it-IT" altLang="it-IT" sz="1600" b="0" i="1" dirty="0"/>
              <a:t>on-line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prenotazione appelli di esame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verbalizzazione esami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i="1" dirty="0" err="1"/>
              <a:t>Webmail</a:t>
            </a:r>
            <a:endParaRPr lang="it-IT" altLang="it-IT" sz="1600" b="0" i="1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/>
              <a:t>Calcolo delle tasse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1600" b="0" dirty="0" smtClean="0"/>
              <a:t>Istanzeonline.unisalento.it e chat on-line </a:t>
            </a:r>
            <a:endParaRPr lang="it-IT" altLang="it-IT" sz="1600" b="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7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Uffici e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Servizi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sellaDiTesto 3"/>
          <p:cNvSpPr txBox="1">
            <a:spLocks noChangeArrowheads="1"/>
          </p:cNvSpPr>
          <p:nvPr/>
        </p:nvSpPr>
        <p:spPr bwMode="auto">
          <a:xfrm>
            <a:off x="435537" y="1334660"/>
            <a:ext cx="8280400" cy="44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dirty="0">
                <a:solidFill>
                  <a:srgbClr val="FFCC00"/>
                </a:solidFill>
              </a:rPr>
              <a:t>CUSL - Centro Universitario Sportivo Lecce</a:t>
            </a:r>
            <a:r>
              <a:rPr lang="it-IT" altLang="it-IT" sz="2400" dirty="0"/>
              <a:t/>
            </a:r>
            <a:br>
              <a:rPr lang="it-IT" altLang="it-IT" sz="2400" dirty="0"/>
            </a:br>
            <a:endParaRPr lang="it-IT" altLang="it-IT" sz="2400" dirty="0">
              <a:solidFill>
                <a:srgbClr val="FFCC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dirty="0">
                <a:solidFill>
                  <a:srgbClr val="FFCC00"/>
                </a:solidFill>
              </a:rPr>
              <a:t>CLA - Centro Linguistico d</a:t>
            </a:r>
            <a:r>
              <a:rPr lang="ja-JP" altLang="it-IT" sz="2400" dirty="0">
                <a:solidFill>
                  <a:srgbClr val="FFCC00"/>
                </a:solidFill>
              </a:rPr>
              <a:t>’</a:t>
            </a:r>
            <a:r>
              <a:rPr lang="it-IT" altLang="ja-JP" sz="2400" dirty="0">
                <a:solidFill>
                  <a:srgbClr val="FFCC00"/>
                </a:solidFill>
              </a:rPr>
              <a:t>Ateneo</a:t>
            </a:r>
            <a:r>
              <a:rPr lang="it-IT" altLang="ja-JP" sz="2400" dirty="0"/>
              <a:t/>
            </a:r>
            <a:br>
              <a:rPr lang="it-IT" altLang="ja-JP" sz="2400" dirty="0"/>
            </a:br>
            <a:r>
              <a:rPr lang="it-IT" altLang="ja-JP" sz="2400" b="0" dirty="0"/>
              <a:t>corsi e certificazioni linguistiche riconosciute in tutto il </a:t>
            </a:r>
            <a:r>
              <a:rPr lang="it-IT" altLang="ja-JP" sz="2400" b="0" dirty="0" smtClean="0"/>
              <a:t>mondo</a:t>
            </a:r>
            <a:endParaRPr lang="it-IT" altLang="ja-JP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it-IT" altLang="it-IT" sz="2400" dirty="0">
              <a:solidFill>
                <a:srgbClr val="FFCC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dirty="0">
                <a:solidFill>
                  <a:srgbClr val="FFCC00"/>
                </a:solidFill>
              </a:rPr>
              <a:t>ADISU - Agenzia Regionale per il Diritto allo Studio Universitario </a:t>
            </a:r>
            <a:r>
              <a:rPr lang="it-IT" altLang="it-IT" sz="2400" dirty="0"/>
              <a:t/>
            </a:r>
            <a:br>
              <a:rPr lang="it-IT" altLang="it-IT" sz="2400" dirty="0"/>
            </a:br>
            <a:r>
              <a:rPr lang="it-IT" altLang="it-IT" sz="2400" b="0" dirty="0"/>
              <a:t>erogazione di indispensabili servizi agli studenti universitari borse di studio, servizio mensa, trasporti e residenzialità.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b="0" u="sng" dirty="0">
                <a:solidFill>
                  <a:schemeClr val="bg1"/>
                </a:solidFill>
              </a:rPr>
              <a:t>ADISU Sede di </a:t>
            </a:r>
            <a:r>
              <a:rPr lang="it-IT" altLang="it-IT" sz="2400" b="0" u="sng" dirty="0" smtClean="0">
                <a:solidFill>
                  <a:schemeClr val="bg1"/>
                </a:solidFill>
              </a:rPr>
              <a:t>Lecce</a:t>
            </a:r>
            <a:endParaRPr lang="it-IT" altLang="it-IT" sz="2400" b="0" u="sng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6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Facilitazioni ed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Opportunità</a:t>
            </a:r>
            <a:endParaRPr lang="it-IT" sz="1800" dirty="0" smtClea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ttangolo 5"/>
          <p:cNvSpPr>
            <a:spLocks noChangeArrowheads="1"/>
          </p:cNvSpPr>
          <p:nvPr/>
        </p:nvSpPr>
        <p:spPr bwMode="auto">
          <a:xfrm>
            <a:off x="395288" y="2349500"/>
            <a:ext cx="82804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dirty="0"/>
              <a:t>C</a:t>
            </a:r>
            <a:r>
              <a:rPr lang="it-IT" altLang="it-IT" sz="2400" dirty="0" smtClean="0"/>
              <a:t>ontratti </a:t>
            </a:r>
            <a:r>
              <a:rPr lang="it-IT" altLang="it-IT" sz="2400" dirty="0"/>
              <a:t>di collaborazione</a:t>
            </a:r>
            <a:r>
              <a:rPr lang="it-IT" altLang="it-IT" sz="2400" b="0" dirty="0"/>
              <a:t>  </a:t>
            </a:r>
            <a:r>
              <a:rPr lang="it-IT" altLang="it-IT" sz="2000" b="0" dirty="0"/>
              <a:t>che consentono agli studenti di lavorare per 200 ore l</a:t>
            </a:r>
            <a:r>
              <a:rPr lang="ja-JP" altLang="it-IT" sz="2000" b="0" dirty="0"/>
              <a:t>’</a:t>
            </a:r>
            <a:r>
              <a:rPr lang="it-IT" altLang="ja-JP" sz="2000" b="0" dirty="0"/>
              <a:t>anno nelle strutture dell'università (uffici, biblioteche </a:t>
            </a:r>
            <a:r>
              <a:rPr lang="it-IT" altLang="ja-JP" sz="2000" b="0" dirty="0" err="1"/>
              <a:t>ecc</a:t>
            </a:r>
            <a:r>
              <a:rPr lang="it-IT" altLang="ja-JP" sz="2000" b="0" dirty="0"/>
              <a:t>);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it-IT" altLang="it-IT" sz="2000" b="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400" dirty="0"/>
              <a:t>A</a:t>
            </a:r>
            <a:r>
              <a:rPr lang="it-IT" altLang="it-IT" sz="2400" dirty="0" smtClean="0"/>
              <a:t>ssegni </a:t>
            </a:r>
            <a:r>
              <a:rPr lang="it-IT" altLang="it-IT" sz="2400" dirty="0"/>
              <a:t>semestrali tutorato</a:t>
            </a:r>
            <a:r>
              <a:rPr lang="it-IT" altLang="it-IT" sz="2400" b="0" dirty="0"/>
              <a:t> </a:t>
            </a:r>
            <a:r>
              <a:rPr lang="it-IT" altLang="it-IT" sz="2000" b="0" dirty="0"/>
              <a:t>di € 2.000  cadauno per un impegno di 200 ore che possono essere svolti presso gli uffici delle Facoltà di appartenenza oppure partecipare e collaborare a tutte le iniziative indette dal </a:t>
            </a:r>
            <a:r>
              <a:rPr lang="it-IT" altLang="it-IT" sz="2000" dirty="0" err="1"/>
              <a:t>C.O.r.T</a:t>
            </a:r>
            <a:r>
              <a:rPr lang="it-IT" altLang="it-IT" sz="2000" b="0" dirty="0"/>
              <a:t>. </a:t>
            </a:r>
            <a:endParaRPr lang="it-IT" altLang="it-IT" sz="2000" dirty="0">
              <a:solidFill>
                <a:srgbClr val="666666"/>
              </a:solidFill>
              <a:latin typeface="Tahoma" pitchFamily="34" charset="0"/>
            </a:endParaRPr>
          </a:p>
        </p:txBody>
      </p:sp>
      <p:sp>
        <p:nvSpPr>
          <p:cNvPr id="34821" name="Rettangolo 6"/>
          <p:cNvSpPr>
            <a:spLocks noChangeArrowheads="1"/>
          </p:cNvSpPr>
          <p:nvPr/>
        </p:nvSpPr>
        <p:spPr bwMode="auto">
          <a:xfrm>
            <a:off x="395288" y="1256097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2800" dirty="0">
                <a:solidFill>
                  <a:srgbClr val="FFCC00"/>
                </a:solidFill>
              </a:rPr>
              <a:t>Lavora  con noi </a:t>
            </a:r>
            <a:endParaRPr lang="it-IT" altLang="it-IT" sz="2800" dirty="0">
              <a:solidFill>
                <a:srgbClr val="666666"/>
              </a:solidFill>
              <a:latin typeface="Tahoma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9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Facilitazioni ed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Opportunità</a:t>
            </a:r>
            <a:endParaRPr lang="it-IT" sz="1800" dirty="0" smtClea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4152883013"/>
              </p:ext>
            </p:extLst>
          </p:nvPr>
        </p:nvGraphicFramePr>
        <p:xfrm>
          <a:off x="467544" y="1736862"/>
          <a:ext cx="813690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9" name="Immagine 8" descr="rettorat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61" y="1753221"/>
            <a:ext cx="20161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magine 9" descr="consigli_amministrazion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788171"/>
            <a:ext cx="2159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1195153049"/>
              </p:ext>
            </p:extLst>
          </p:nvPr>
        </p:nvGraphicFramePr>
        <p:xfrm>
          <a:off x="467544" y="4005064"/>
          <a:ext cx="813690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Immagine 8" descr="250px-Hierapolis_teatr3_R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76378"/>
            <a:ext cx="20891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consiglio-di-class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378"/>
            <a:ext cx="2232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9357"/>
            <a:ext cx="9144000" cy="1222460"/>
          </a:xfrm>
          <a:prstGeom prst="rect">
            <a:avLst/>
          </a:prstGeom>
        </p:spPr>
      </p:pic>
      <p:sp>
        <p:nvSpPr>
          <p:cNvPr id="14" name="Google Shape;110;p2"/>
          <p:cNvSpPr txBox="1"/>
          <p:nvPr/>
        </p:nvSpPr>
        <p:spPr>
          <a:xfrm>
            <a:off x="277112" y="2047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Il sistema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Universitario</a:t>
            </a:r>
            <a:endParaRPr sz="200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100157"/>
            <a:ext cx="9144000" cy="1222460"/>
          </a:xfrm>
          <a:prstGeom prst="rect">
            <a:avLst/>
          </a:prstGeom>
        </p:spPr>
      </p:pic>
      <p:sp>
        <p:nvSpPr>
          <p:cNvPr id="16" name="Google Shape;110;p2"/>
          <p:cNvSpPr txBox="1"/>
          <p:nvPr/>
        </p:nvSpPr>
        <p:spPr>
          <a:xfrm>
            <a:off x="277112" y="153935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Il sistema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Universitario</a:t>
            </a:r>
            <a:endParaRPr sz="200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979712" y="972117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RETTORE</a:t>
            </a:r>
            <a:endParaRPr lang="it-IT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0" y="2852936"/>
            <a:ext cx="9144000" cy="1444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252" y="2185871"/>
            <a:ext cx="9144000" cy="144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524" y="830627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200" dirty="0">
                <a:solidFill>
                  <a:schemeClr val="tx2">
                    <a:lumMod val="90000"/>
                  </a:schemeClr>
                </a:solidFill>
              </a:rPr>
              <a:t>LE ASSOCIAZIONI STUDENTESCHE …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0" y="5918812"/>
            <a:ext cx="5002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CAF7F1"/>
                </a:solidFill>
              </a:rPr>
              <a:t>rappresentanze studentesche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CAF7F1"/>
                </a:solidFill>
              </a:rPr>
              <a:t>          nei Consigli di gestione </a:t>
            </a:r>
            <a:r>
              <a:rPr lang="it-IT" altLang="it-IT" sz="2000" i="1" dirty="0" err="1">
                <a:solidFill>
                  <a:srgbClr val="CAF7F1"/>
                </a:solidFill>
              </a:rPr>
              <a:t>dell</a:t>
            </a:r>
            <a:r>
              <a:rPr lang="ja-JP" altLang="it-IT" sz="2000" i="1" dirty="0">
                <a:solidFill>
                  <a:srgbClr val="CAF7F1"/>
                </a:solidFill>
              </a:rPr>
              <a:t>’</a:t>
            </a:r>
            <a:r>
              <a:rPr lang="it-IT" altLang="ja-JP" sz="2000" i="1" dirty="0">
                <a:solidFill>
                  <a:srgbClr val="CAF7F1"/>
                </a:solidFill>
              </a:rPr>
              <a:t>Università</a:t>
            </a:r>
            <a:endParaRPr lang="it-IT" altLang="it-IT" sz="2000" i="1" dirty="0">
              <a:solidFill>
                <a:srgbClr val="CAF7F1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748562" y="6087087"/>
            <a:ext cx="4398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+mn-ea"/>
                <a:cs typeface="Tahoma" pitchFamily="34" charset="0"/>
              </a:rPr>
              <a:t>iniziative culturali, sportive e di aggregazione sociale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222724" y="4502762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 dirty="0">
                <a:solidFill>
                  <a:srgbClr val="E3E8F4"/>
                </a:solidFill>
              </a:rPr>
              <a:t>migliorare le condizioni di studio e, in generale, la qualità della vita dello studente</a:t>
            </a:r>
            <a:endParaRPr lang="it-IT" altLang="it-IT" sz="2000" dirty="0">
              <a:solidFill>
                <a:srgbClr val="E3E8F4"/>
              </a:solidFill>
            </a:endParaRP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3318224" y="3986824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28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ea typeface="+mn-ea"/>
                <a:cs typeface="Tahoma" pitchFamily="34" charset="0"/>
              </a:rPr>
              <a:t>OBIETTIVO:</a:t>
            </a:r>
            <a:endParaRPr lang="it-IT" sz="2800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ea typeface="+mn-ea"/>
              <a:cs typeface="Tahoma" pitchFamily="34" charset="0"/>
            </a:endParaRPr>
          </a:p>
        </p:txBody>
      </p:sp>
      <p:cxnSp>
        <p:nvCxnSpPr>
          <p:cNvPr id="16405" name="AutoShape 21"/>
          <p:cNvCxnSpPr>
            <a:cxnSpLocks noChangeShapeType="1"/>
          </p:cNvCxnSpPr>
          <p:nvPr/>
        </p:nvCxnSpPr>
        <p:spPr bwMode="auto">
          <a:xfrm flipH="1">
            <a:off x="2346005" y="5218069"/>
            <a:ext cx="2110902" cy="84414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6" name="AutoShape 22"/>
          <p:cNvCxnSpPr>
            <a:cxnSpLocks noChangeShapeType="1"/>
            <a:stCxn id="16389" idx="2"/>
            <a:endCxn id="16391" idx="0"/>
          </p:cNvCxnSpPr>
          <p:nvPr/>
        </p:nvCxnSpPr>
        <p:spPr bwMode="auto">
          <a:xfrm>
            <a:off x="4575524" y="5210787"/>
            <a:ext cx="2373313" cy="876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ttangolo 21"/>
          <p:cNvSpPr/>
          <p:nvPr/>
        </p:nvSpPr>
        <p:spPr>
          <a:xfrm>
            <a:off x="4252" y="3506875"/>
            <a:ext cx="9144000" cy="144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3075" name="Picture 3" descr="C:\Users\Internet\Downloads\white-river-war-room-team-wo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14" y="1016759"/>
            <a:ext cx="4305300" cy="322897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16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Facilitazioni ed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Opportunità</a:t>
            </a:r>
            <a:endParaRPr lang="it-IT" sz="1800" dirty="0" smtClea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>
            <a:spLocks noGrp="1"/>
          </p:cNvSpPr>
          <p:nvPr>
            <p:ph idx="4294967295"/>
          </p:nvPr>
        </p:nvSpPr>
        <p:spPr>
          <a:xfrm>
            <a:off x="215900" y="1484313"/>
            <a:ext cx="6804025" cy="5011738"/>
          </a:xfrm>
        </p:spPr>
        <p:txBody>
          <a:bodyPr/>
          <a:lstStyle/>
          <a:p>
            <a:pPr marL="365125" indent="-255588" eaLnBrk="1" hangingPunct="1">
              <a:lnSpc>
                <a:spcPct val="60000"/>
              </a:lnSpc>
              <a:buFont typeface="Wingdings 3" pitchFamily="18" charset="2"/>
              <a:buNone/>
              <a:defRPr/>
            </a:pPr>
            <a:endParaRPr lang="en-US" altLang="it-IT" sz="1600" dirty="0" smtClean="0">
              <a:solidFill>
                <a:srgbClr val="FFCC00"/>
              </a:solidFill>
            </a:endParaRPr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Possibilità</a:t>
            </a:r>
            <a:r>
              <a:rPr lang="en-US" altLang="it-IT" sz="1600" b="1" dirty="0" smtClean="0"/>
              <a:t> di </a:t>
            </a:r>
            <a:r>
              <a:rPr lang="en-US" altLang="it-IT" sz="1600" b="1" dirty="0" err="1" smtClean="0"/>
              <a:t>acquisire</a:t>
            </a:r>
            <a:r>
              <a:rPr lang="en-US" altLang="it-IT" sz="1600" b="1" dirty="0" smtClean="0"/>
              <a:t> un </a:t>
            </a:r>
            <a:r>
              <a:rPr lang="en-US" altLang="it-IT" sz="1600" b="1" dirty="0" err="1" smtClean="0"/>
              <a:t>titolo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riconosciuto</a:t>
            </a:r>
            <a:r>
              <a:rPr lang="en-US" altLang="it-IT" sz="1600" b="1" dirty="0" smtClean="0"/>
              <a:t> in </a:t>
            </a:r>
            <a:r>
              <a:rPr lang="en-US" altLang="it-IT" sz="1600" b="1" dirty="0" err="1" smtClean="0"/>
              <a:t>tutto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il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mondo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smtClean="0"/>
              <a:t>Grande </a:t>
            </a:r>
            <a:r>
              <a:rPr lang="en-US" altLang="it-IT" sz="1600" b="1" dirty="0" err="1" smtClean="0"/>
              <a:t>varietà</a:t>
            </a:r>
            <a:r>
              <a:rPr lang="en-US" altLang="it-IT" sz="1600" b="1" dirty="0" smtClean="0"/>
              <a:t> e </a:t>
            </a:r>
            <a:r>
              <a:rPr lang="en-US" altLang="it-IT" sz="1600" b="1" dirty="0" err="1" smtClean="0"/>
              <a:t>specificità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dei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programmi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Importanti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attività</a:t>
            </a:r>
            <a:r>
              <a:rPr lang="en-US" altLang="it-IT" sz="1600" b="1" dirty="0" smtClean="0"/>
              <a:t> di </a:t>
            </a:r>
            <a:r>
              <a:rPr lang="en-US" altLang="it-IT" sz="1600" b="1" dirty="0" err="1" smtClean="0"/>
              <a:t>ricerca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internazionali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Vivere</a:t>
            </a:r>
            <a:r>
              <a:rPr lang="en-US" altLang="it-IT" sz="1600" b="1" dirty="0" smtClean="0"/>
              <a:t> in </a:t>
            </a:r>
            <a:r>
              <a:rPr lang="en-US" altLang="it-IT" sz="1600" b="1" dirty="0" err="1" smtClean="0"/>
              <a:t>una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comunità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gioiosa</a:t>
            </a:r>
            <a:r>
              <a:rPr lang="en-US" altLang="it-IT" sz="1600" b="1" dirty="0" smtClean="0"/>
              <a:t> e </a:t>
            </a:r>
            <a:r>
              <a:rPr lang="en-US" altLang="it-IT" sz="1600" b="1" dirty="0" err="1" smtClean="0"/>
              <a:t>amichevole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Numerosi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contatti</a:t>
            </a:r>
            <a:r>
              <a:rPr lang="en-US" altLang="it-IT" sz="1600" b="1" dirty="0" smtClean="0"/>
              <a:t> e </a:t>
            </a:r>
            <a:r>
              <a:rPr lang="en-US" altLang="it-IT" sz="1600" b="1" dirty="0" err="1" smtClean="0"/>
              <a:t>convenzioni</a:t>
            </a:r>
            <a:r>
              <a:rPr lang="en-US" altLang="it-IT" sz="1600" b="1" dirty="0" smtClean="0"/>
              <a:t> con </a:t>
            </a:r>
            <a:r>
              <a:rPr lang="en-US" altLang="it-IT" sz="1600" b="1" dirty="0" err="1" smtClean="0"/>
              <a:t>università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straniere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Numerosi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bandi</a:t>
            </a:r>
            <a:r>
              <a:rPr lang="en-US" altLang="it-IT" sz="1600" b="1" dirty="0" smtClean="0"/>
              <a:t> di </a:t>
            </a:r>
            <a:r>
              <a:rPr lang="en-US" altLang="it-IT" sz="1600" b="1" dirty="0" err="1" smtClean="0"/>
              <a:t>collaborazione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studentesca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Città</a:t>
            </a:r>
            <a:r>
              <a:rPr lang="en-US" altLang="it-IT" sz="1600" b="1" dirty="0" smtClean="0"/>
              <a:t> a </a:t>
            </a:r>
            <a:r>
              <a:rPr lang="en-US" altLang="it-IT" sz="1600" b="1" dirty="0" err="1" smtClean="0"/>
              <a:t>misura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d’uomo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ricca</a:t>
            </a:r>
            <a:r>
              <a:rPr lang="en-US" altLang="it-IT" sz="1600" b="1" dirty="0" smtClean="0"/>
              <a:t> di </a:t>
            </a:r>
            <a:r>
              <a:rPr lang="en-US" altLang="it-IT" sz="1600" b="1" dirty="0" err="1" smtClean="0"/>
              <a:t>storia</a:t>
            </a:r>
            <a:r>
              <a:rPr lang="en-US" altLang="it-IT" sz="1600" b="1" dirty="0" smtClean="0"/>
              <a:t> e di </a:t>
            </a:r>
            <a:r>
              <a:rPr lang="en-US" altLang="it-IT" sz="1600" b="1" dirty="0" err="1" smtClean="0"/>
              <a:t>cultura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Meravigliosi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paesaggi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circondati</a:t>
            </a:r>
            <a:r>
              <a:rPr lang="en-US" altLang="it-IT" sz="1600" b="1" dirty="0" smtClean="0"/>
              <a:t> dal mare</a:t>
            </a:r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it-IT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it-IT" altLang="it-IT" sz="1600" b="1" dirty="0" smtClean="0"/>
              <a:t>Numerosi eventi culturali, musicali e sportivi</a:t>
            </a: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endParaRPr lang="en-US" altLang="it-IT" sz="1600" b="1" dirty="0" smtClean="0"/>
          </a:p>
          <a:p>
            <a:pPr marL="450850" indent="-268288" eaLnBrk="1" hangingPunct="1">
              <a:lnSpc>
                <a:spcPct val="6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it-IT" sz="1600" b="1" dirty="0" err="1" smtClean="0"/>
              <a:t>Vivere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un’esperienza</a:t>
            </a:r>
            <a:r>
              <a:rPr lang="en-US" altLang="it-IT" sz="1600" b="1" dirty="0" smtClean="0"/>
              <a:t> </a:t>
            </a:r>
            <a:r>
              <a:rPr lang="en-US" altLang="it-IT" sz="1600" b="1" dirty="0" err="1" smtClean="0"/>
              <a:t>straordinaria</a:t>
            </a:r>
            <a:endParaRPr lang="en-US" altLang="it-IT" sz="1600" b="1" dirty="0" smtClean="0"/>
          </a:p>
          <a:p>
            <a:pPr marL="365125" indent="-255588" eaLnBrk="1" hangingPunct="1">
              <a:lnSpc>
                <a:spcPct val="60000"/>
              </a:lnSpc>
              <a:buFont typeface="Wingdings 3" pitchFamily="18" charset="2"/>
              <a:buNone/>
              <a:defRPr/>
            </a:pPr>
            <a:endParaRPr lang="en-US" altLang="it-IT" sz="1600" dirty="0" smtClean="0">
              <a:solidFill>
                <a:srgbClr val="FFCC00"/>
              </a:solidFill>
            </a:endParaRPr>
          </a:p>
          <a:p>
            <a:pPr marL="365125" indent="-255588" eaLnBrk="1" hangingPunct="1">
              <a:lnSpc>
                <a:spcPct val="60000"/>
              </a:lnSpc>
              <a:buFont typeface="Wingdings 3" pitchFamily="18" charset="2"/>
              <a:buNone/>
              <a:defRPr/>
            </a:pPr>
            <a:endParaRPr lang="it-IT" altLang="it-IT" sz="2300" dirty="0" smtClean="0">
              <a:solidFill>
                <a:srgbClr val="FFCC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019925" y="0"/>
            <a:ext cx="21240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endParaRPr lang="it-IT"/>
          </a:p>
        </p:txBody>
      </p:sp>
      <p:pic>
        <p:nvPicPr>
          <p:cNvPr id="8" name="Picture 9" descr="C:\Documents and Settings\FStomeo\Documenti\Orientamento13_14\FiereSaloni\BARI_29-31_ottobre2013\BANNER_Bari2013\PareteC\roca vecchia tuf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4175125"/>
            <a:ext cx="16922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Documents and Settings\FStomeo\Documenti\Orientamento13_14\FiereSaloni\BARI_29-31_ottobre2013\BANNER_Bari2013\PareteC\taran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543550"/>
            <a:ext cx="169227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:\Documents and Settings\FStomeo\Documenti\Orientamento13_14\FiereSaloni\BARI_29-31_ottobre2013\BANNER_Bari2013\PareteC\t5_lecce_il_salotto_elegante_di_lecce______4e556f2d76eb0_20110824_1137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878138"/>
            <a:ext cx="1692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aulamagnaecotek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169863"/>
            <a:ext cx="16922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C:\Documents and Settings\FStomeo\Documenti\Orientamento12_13\Brochure_12_13\ImmaginiCopertina\Cursi_ragazze_dipinte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0056"/>
          <a:stretch>
            <a:fillRect/>
          </a:stretch>
        </p:blipFill>
        <p:spPr bwMode="auto">
          <a:xfrm>
            <a:off x="7272338" y="1438275"/>
            <a:ext cx="16922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7950" y="-87440"/>
            <a:ext cx="9144000" cy="1222460"/>
          </a:xfrm>
          <a:prstGeom prst="rect">
            <a:avLst/>
          </a:prstGeom>
        </p:spPr>
      </p:pic>
      <p:sp>
        <p:nvSpPr>
          <p:cNvPr id="15" name="Google Shape;110;p2"/>
          <p:cNvSpPr txBox="1"/>
          <p:nvPr/>
        </p:nvSpPr>
        <p:spPr>
          <a:xfrm>
            <a:off x="251520" y="22066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Perché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err="1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Unisalento</a:t>
            </a:r>
            <a:endParaRPr lang="it-IT" sz="1800" dirty="0" smtClean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elpignano 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4128"/>
            <a:ext cx="77771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611560" y="5805264"/>
            <a:ext cx="66241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it-IT" altLang="it-IT" sz="4000" b="0" dirty="0" smtClean="0"/>
              <a:t>…Buona vita in </a:t>
            </a:r>
            <a:r>
              <a:rPr lang="it-IT" altLang="it-IT" sz="4000" b="0" dirty="0" err="1" smtClean="0"/>
              <a:t>Unisalento</a:t>
            </a:r>
            <a:endParaRPr lang="it-IT" altLang="it-IT" sz="4000" b="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3521" y="692696"/>
            <a:ext cx="89299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800" dirty="0" smtClean="0">
              <a:solidFill>
                <a:schemeClr val="tx1"/>
              </a:solidFill>
            </a:endParaRPr>
          </a:p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L'università </a:t>
            </a:r>
            <a:r>
              <a:rPr lang="it-IT" sz="2800" dirty="0">
                <a:solidFill>
                  <a:schemeClr val="tx1"/>
                </a:solidFill>
              </a:rPr>
              <a:t>non </a:t>
            </a:r>
            <a:r>
              <a:rPr lang="it-IT" sz="2800" dirty="0" smtClean="0">
                <a:solidFill>
                  <a:schemeClr val="tx1"/>
                </a:solidFill>
              </a:rPr>
              <a:t>è solo preparazione </a:t>
            </a:r>
            <a:r>
              <a:rPr lang="it-IT" sz="2800" dirty="0">
                <a:solidFill>
                  <a:schemeClr val="tx1"/>
                </a:solidFill>
              </a:rPr>
              <a:t>per la </a:t>
            </a:r>
            <a:r>
              <a:rPr lang="it-IT" sz="2800" dirty="0" smtClean="0">
                <a:solidFill>
                  <a:schemeClr val="tx1"/>
                </a:solidFill>
              </a:rPr>
              <a:t>vita… </a:t>
            </a:r>
          </a:p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…</a:t>
            </a:r>
            <a:r>
              <a:rPr lang="it-IT" sz="3600" dirty="0" smtClean="0">
                <a:solidFill>
                  <a:schemeClr val="tx1"/>
                </a:solidFill>
              </a:rPr>
              <a:t>è </a:t>
            </a:r>
            <a:r>
              <a:rPr lang="it-IT" sz="3600" dirty="0">
                <a:solidFill>
                  <a:schemeClr val="tx1"/>
                </a:solidFill>
              </a:rPr>
              <a:t>già la </a:t>
            </a:r>
            <a:r>
              <a:rPr lang="it-IT" sz="3600" dirty="0" smtClean="0">
                <a:solidFill>
                  <a:schemeClr val="tx1"/>
                </a:solidFill>
              </a:rPr>
              <a:t>vita!</a:t>
            </a:r>
            <a:endParaRPr lang="it-IT" sz="2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-245892"/>
            <a:ext cx="9144000" cy="1222460"/>
          </a:xfrm>
          <a:prstGeom prst="rect">
            <a:avLst/>
          </a:prstGeom>
        </p:spPr>
      </p:pic>
      <p:sp>
        <p:nvSpPr>
          <p:cNvPr id="8" name="Google Shape;110;p2"/>
          <p:cNvSpPr txBox="1"/>
          <p:nvPr/>
        </p:nvSpPr>
        <p:spPr>
          <a:xfrm>
            <a:off x="0" y="-191393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ttangolo 4"/>
          <p:cNvSpPr>
            <a:spLocks noChangeArrowheads="1"/>
          </p:cNvSpPr>
          <p:nvPr/>
        </p:nvSpPr>
        <p:spPr bwMode="auto">
          <a:xfrm>
            <a:off x="250825" y="333375"/>
            <a:ext cx="871378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>
              <a:solidFill>
                <a:srgbClr val="666666"/>
              </a:solidFill>
              <a:latin typeface="Tahoma" pitchFamily="34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352279" y="1610413"/>
            <a:ext cx="1769712" cy="36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6550" tIns="96550" rIns="96550" bIns="9655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Laurea  (di 1° livello o triennale) 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Titolo: Laurea</a:t>
            </a:r>
            <a:r>
              <a:rPr lang="it-IT" sz="1400" dirty="0">
                <a:latin typeface="Arial" pitchFamily="34" charset="0"/>
                <a:cs typeface="Times New Roman" pitchFamily="18" charset="0"/>
              </a:rPr>
              <a:t/>
            </a:r>
            <a:br>
              <a:rPr lang="it-IT" sz="1400" dirty="0">
                <a:latin typeface="Arial" pitchFamily="34" charset="0"/>
                <a:cs typeface="Times New Roman" pitchFamily="18" charset="0"/>
              </a:rPr>
            </a:br>
            <a:endParaRPr lang="it-IT" sz="1400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3-anni</a:t>
            </a:r>
            <a:b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Qualifica: DOTTORE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180 CFU</a:t>
            </a:r>
            <a:r>
              <a:rPr lang="it-IT" sz="1400" dirty="0">
                <a:latin typeface="Arial" pitchFamily="34" charset="0"/>
                <a:cs typeface="Times New Roman" pitchFamily="18" charset="0"/>
              </a:rPr>
              <a:t/>
            </a:r>
            <a:br>
              <a:rPr lang="it-IT" sz="1400" dirty="0"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latin typeface="Arial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510173" y="1111290"/>
            <a:ext cx="1998136" cy="7506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6802" tIns="46802" rIns="46802" bIns="4680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Master I livello</a:t>
            </a:r>
            <a:b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1-anno</a:t>
            </a:r>
          </a:p>
        </p:txBody>
      </p:sp>
      <p:sp>
        <p:nvSpPr>
          <p:cNvPr id="12" name="Figura a mano libera 11"/>
          <p:cNvSpPr/>
          <p:nvPr/>
        </p:nvSpPr>
        <p:spPr>
          <a:xfrm rot="4118666">
            <a:off x="5121275" y="1856681"/>
            <a:ext cx="1144588" cy="23812"/>
          </a:xfrm>
          <a:custGeom>
            <a:avLst/>
            <a:gdLst>
              <a:gd name="connsiteX0" fmla="*/ 0 w 1144218"/>
              <a:gd name="connsiteY0" fmla="*/ 11403 h 22807"/>
              <a:gd name="connsiteX1" fmla="*/ 1144218 w 1144218"/>
              <a:gd name="connsiteY1" fmla="*/ 11403 h 22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4218" h="22807">
                <a:moveTo>
                  <a:pt x="0" y="11403"/>
                </a:moveTo>
                <a:lnTo>
                  <a:pt x="1144218" y="11403"/>
                </a:lnTo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56204" tIns="-17202" rIns="556203" bIns="-17202" spcCol="1270" anchor="ctr"/>
          <a:lstStyle/>
          <a:p>
            <a:pPr algn="ctr" defTabSz="22225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endParaRPr lang="it-IT" sz="500" dirty="0">
              <a:latin typeface="Arial" pitchFamily="34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5958445" y="1399322"/>
            <a:ext cx="1665524" cy="14980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3290" tIns="83290" rIns="83290" bIns="8329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Master II Livello</a:t>
            </a:r>
            <a:r>
              <a:rPr lang="it-IT" sz="1400" dirty="0">
                <a:latin typeface="Arial" pitchFamily="34" charset="0"/>
                <a:cs typeface="Times New Roman" pitchFamily="18" charset="0"/>
              </a:rPr>
              <a:t/>
            </a:r>
            <a:br>
              <a:rPr lang="it-IT" sz="1400" dirty="0">
                <a:latin typeface="Arial" pitchFamily="34" charset="0"/>
                <a:cs typeface="Times New Roman" pitchFamily="18" charset="0"/>
              </a:rPr>
            </a:br>
            <a:endParaRPr lang="it-IT" sz="1400" dirty="0">
              <a:latin typeface="Arial" pitchFamily="34" charset="0"/>
              <a:cs typeface="Times New Roman" pitchFamily="18" charset="0"/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1-anno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endParaRPr lang="it-IT" sz="1400" dirty="0">
              <a:latin typeface="Arial" pitchFamily="34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3519641" y="2047394"/>
            <a:ext cx="1954435" cy="259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5568" tIns="105568" rIns="105568" bIns="105568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Laurea </a:t>
            </a:r>
            <a:r>
              <a:rPr lang="it-IT" sz="1400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Magistrale</a:t>
            </a:r>
            <a:r>
              <a:rPr lang="it-IT" sz="1400" dirty="0">
                <a:latin typeface="Arial" pitchFamily="34" charset="0"/>
                <a:cs typeface="Times New Roman" pitchFamily="18" charset="0"/>
              </a:rPr>
              <a:t/>
            </a:r>
            <a:br>
              <a:rPr lang="it-IT" sz="1400" dirty="0"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di 2° livello 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Titolo: Laurea magistrale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2-anni</a:t>
            </a:r>
            <a:b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Qualifica: DOTTORE MAGISTRALE</a:t>
            </a: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120 CFU</a:t>
            </a:r>
          </a:p>
        </p:txBody>
      </p:sp>
      <p:sp>
        <p:nvSpPr>
          <p:cNvPr id="16" name="Figura a mano libera 15"/>
          <p:cNvSpPr/>
          <p:nvPr/>
        </p:nvSpPr>
        <p:spPr>
          <a:xfrm rot="2467448">
            <a:off x="5297488" y="4250631"/>
            <a:ext cx="695325" cy="23812"/>
          </a:xfrm>
          <a:custGeom>
            <a:avLst/>
            <a:gdLst>
              <a:gd name="connsiteX0" fmla="*/ 0 w 693911"/>
              <a:gd name="connsiteY0" fmla="*/ 11403 h 22807"/>
              <a:gd name="connsiteX1" fmla="*/ 693911 w 693911"/>
              <a:gd name="connsiteY1" fmla="*/ 11403 h 22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911" h="22807">
                <a:moveTo>
                  <a:pt x="0" y="11403"/>
                </a:moveTo>
                <a:lnTo>
                  <a:pt x="693911" y="11403"/>
                </a:lnTo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308" tIns="-5945" rIns="342307" bIns="-5944" spcCol="1270" anchor="ctr"/>
          <a:lstStyle/>
          <a:p>
            <a:pPr algn="ctr" defTabSz="22225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/>
            </a:pPr>
            <a:endParaRPr lang="it-IT" sz="500" dirty="0">
              <a:latin typeface="Arial" pitchFamily="34" charset="0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5958445" y="3199522"/>
            <a:ext cx="1669908" cy="10706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2427" tIns="62427" rIns="62427" bIns="62427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Dottorato </a:t>
            </a:r>
            <a:b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</a:br>
            <a:r>
              <a:rPr lang="it-IT" sz="1400" dirty="0" err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PhD</a:t>
            </a: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3-anni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2502061" y="5851228"/>
            <a:ext cx="4464496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it-IT" sz="1400" dirty="0">
                <a:solidFill>
                  <a:srgbClr val="C00000"/>
                </a:solidFill>
                <a:latin typeface="Arial" pitchFamily="34" charset="0"/>
                <a:cs typeface="Times New Roman" pitchFamily="18" charset="0"/>
              </a:rPr>
              <a:t>Laurea Magistrale a ciclo unico</a:t>
            </a:r>
            <a:br>
              <a:rPr lang="it-IT" sz="1400" dirty="0">
                <a:solidFill>
                  <a:srgbClr val="C00000"/>
                </a:solidFill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5-anni 300 CFU</a:t>
            </a:r>
            <a:br>
              <a:rPr lang="it-IT" sz="1400" dirty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</a:br>
            <a:r>
              <a:rPr lang="it-IT" sz="1400" dirty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Qualifica: DOTTORE MAGISTRALE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3521229" y="4783652"/>
            <a:ext cx="1998136" cy="7506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6802" tIns="46802" rIns="46802" bIns="4680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Mondo del lavoro</a:t>
            </a:r>
            <a:endParaRPr lang="it-IT" sz="1400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9" name="Rettangolo arrotondato 48"/>
          <p:cNvSpPr/>
          <p:nvPr/>
        </p:nvSpPr>
        <p:spPr>
          <a:xfrm>
            <a:off x="5958445" y="4639394"/>
            <a:ext cx="1800200" cy="7506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6802" tIns="46802" rIns="46802" bIns="4680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75000"/>
              <a:defRPr/>
            </a:pPr>
            <a:r>
              <a:rPr lang="it-IT" sz="14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Mondo del lavoro</a:t>
            </a:r>
            <a:endParaRPr lang="it-IT" sz="1400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4" name="Freccia a destra 13"/>
          <p:cNvSpPr/>
          <p:nvPr/>
        </p:nvSpPr>
        <p:spPr>
          <a:xfrm rot="19033380">
            <a:off x="3061280" y="1389602"/>
            <a:ext cx="466016" cy="344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>
            <a:off x="3121991" y="2897391"/>
            <a:ext cx="399238" cy="302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1484140">
            <a:off x="3121992" y="4846747"/>
            <a:ext cx="388182" cy="312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/>
          <p:cNvSpPr/>
          <p:nvPr/>
        </p:nvSpPr>
        <p:spPr>
          <a:xfrm>
            <a:off x="5465731" y="2407434"/>
            <a:ext cx="492714" cy="345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a destra 28"/>
          <p:cNvSpPr/>
          <p:nvPr/>
        </p:nvSpPr>
        <p:spPr>
          <a:xfrm>
            <a:off x="5515830" y="3562329"/>
            <a:ext cx="492714" cy="345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a destra 29"/>
          <p:cNvSpPr/>
          <p:nvPr/>
        </p:nvSpPr>
        <p:spPr>
          <a:xfrm rot="1422887">
            <a:off x="5454193" y="4314291"/>
            <a:ext cx="492892" cy="31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157"/>
            <a:ext cx="9144000" cy="1222460"/>
          </a:xfrm>
          <a:prstGeom prst="rect">
            <a:avLst/>
          </a:prstGeom>
        </p:spPr>
      </p:pic>
      <p:sp>
        <p:nvSpPr>
          <p:cNvPr id="25" name="Google Shape;110;p2"/>
          <p:cNvSpPr txBox="1"/>
          <p:nvPr/>
        </p:nvSpPr>
        <p:spPr>
          <a:xfrm>
            <a:off x="395536" y="154560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Il sistema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Universitario</a:t>
            </a:r>
            <a:endParaRPr sz="200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5679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82600" y="908720"/>
            <a:ext cx="4984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400" dirty="0"/>
              <a:t>I corsi di studio possono essere: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57200" y="1725653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2400" dirty="0">
                <a:solidFill>
                  <a:srgbClr val="FFFF00"/>
                </a:solidFill>
              </a:rPr>
              <a:t> </a:t>
            </a:r>
            <a:r>
              <a:rPr lang="it-IT" altLang="it-IT" sz="2000" dirty="0"/>
              <a:t>ad</a:t>
            </a:r>
            <a:r>
              <a:rPr lang="it-IT" altLang="it-IT" sz="2000" dirty="0">
                <a:solidFill>
                  <a:srgbClr val="FFFF00"/>
                </a:solidFill>
              </a:rPr>
              <a:t> </a:t>
            </a:r>
            <a:r>
              <a:rPr lang="it-IT" altLang="it-IT" sz="2000" u="sng" dirty="0">
                <a:solidFill>
                  <a:srgbClr val="FFFF00"/>
                </a:solidFill>
              </a:rPr>
              <a:t>accesso programmato</a:t>
            </a:r>
            <a:endParaRPr lang="it-IT" altLang="it-IT" sz="2000" dirty="0">
              <a:solidFill>
                <a:srgbClr val="FFFF00"/>
              </a:solidFill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533400" y="4290152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2400" dirty="0">
                <a:solidFill>
                  <a:srgbClr val="FFFF00"/>
                </a:solidFill>
              </a:rPr>
              <a:t> </a:t>
            </a:r>
            <a:r>
              <a:rPr lang="it-IT" altLang="it-IT" sz="2000" dirty="0"/>
              <a:t>ad</a:t>
            </a:r>
            <a:r>
              <a:rPr lang="it-IT" altLang="it-IT" sz="2000" dirty="0">
                <a:solidFill>
                  <a:srgbClr val="FFFF00"/>
                </a:solidFill>
              </a:rPr>
              <a:t> </a:t>
            </a:r>
            <a:r>
              <a:rPr lang="it-IT" altLang="it-IT" sz="2000" u="sng" dirty="0">
                <a:solidFill>
                  <a:srgbClr val="FFFF00"/>
                </a:solidFill>
              </a:rPr>
              <a:t>accesso libero</a:t>
            </a:r>
            <a:endParaRPr lang="it-IT" altLang="it-IT" sz="2000" dirty="0">
              <a:solidFill>
                <a:srgbClr val="FFFF00"/>
              </a:solidFill>
            </a:endParaRP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5292725" y="1810420"/>
            <a:ext cx="1457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i="1" dirty="0"/>
              <a:t>selezione</a:t>
            </a:r>
            <a:endParaRPr lang="it-IT" altLang="it-IT" sz="2200" b="0" i="1" dirty="0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4327431" y="2258855"/>
            <a:ext cx="44958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 dirty="0"/>
              <a:t>(numero di iscritti programmato)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 dirty="0"/>
              <a:t>(possono  iscriversi solo gli studenti che rientrano nel numero massimo previsto dai singoli bandi)</a:t>
            </a:r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4067175" y="2051720"/>
            <a:ext cx="1219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4427538" y="4309202"/>
            <a:ext cx="4270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/>
              <a:t>non è prevista selezione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/>
              <a:t>(non è previsto un numero massimo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/>
              <a:t>di iscritti)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3132138" y="4575902"/>
            <a:ext cx="1219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65" y="2414581"/>
            <a:ext cx="169703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4373909" y="5365328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0" i="1" dirty="0"/>
              <a:t>(test obbligatori di ingresso finalizzato alla verifica della preparazione iniziale)</a:t>
            </a:r>
          </a:p>
        </p:txBody>
      </p:sp>
      <p:pic>
        <p:nvPicPr>
          <p:cNvPr id="2050" name="Picture 2" descr="C:\Users\Internet\Documents\lu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67" y="4924110"/>
            <a:ext cx="1650008" cy="13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80" y="-26136"/>
            <a:ext cx="9144000" cy="1222460"/>
          </a:xfrm>
          <a:prstGeom prst="rect">
            <a:avLst/>
          </a:prstGeom>
        </p:spPr>
      </p:pic>
      <p:sp>
        <p:nvSpPr>
          <p:cNvPr id="16" name="Google Shape;110;p2"/>
          <p:cNvSpPr txBox="1"/>
          <p:nvPr/>
        </p:nvSpPr>
        <p:spPr>
          <a:xfrm>
            <a:off x="364456" y="215881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Il sistema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Universitario</a:t>
            </a:r>
            <a:endParaRPr sz="200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1"/>
          <p:cNvSpPr txBox="1">
            <a:spLocks noChangeArrowheads="1"/>
          </p:cNvSpPr>
          <p:nvPr/>
        </p:nvSpPr>
        <p:spPr bwMode="auto">
          <a:xfrm>
            <a:off x="342900" y="838200"/>
            <a:ext cx="8458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it-IT" altLang="it-IT" sz="2200" dirty="0" smtClean="0"/>
          </a:p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200" dirty="0" smtClean="0"/>
              <a:t>Corsi </a:t>
            </a:r>
            <a:r>
              <a:rPr lang="it-IT" altLang="it-IT" sz="2200" dirty="0"/>
              <a:t>ad accesso libero</a:t>
            </a:r>
          </a:p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200" u="sng" dirty="0">
                <a:solidFill>
                  <a:srgbClr val="FF5E12"/>
                </a:solidFill>
              </a:rPr>
              <a:t>valutazione della preparazione iniziale</a:t>
            </a: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5788571" y="4293096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/>
              <a:t>esito positivo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983208" y="4293096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i="1"/>
              <a:t>esito negativo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572546" y="1946771"/>
            <a:ext cx="2622550" cy="2339975"/>
            <a:chOff x="2860" y="782"/>
            <a:chExt cx="1652" cy="1474"/>
          </a:xfrm>
        </p:grpSpPr>
        <p:sp>
          <p:nvSpPr>
            <p:cNvPr id="8209" name="AutoShape 16"/>
            <p:cNvSpPr>
              <a:spLocks noChangeArrowheads="1"/>
            </p:cNvSpPr>
            <p:nvPr/>
          </p:nvSpPr>
          <p:spPr bwMode="auto">
            <a:xfrm>
              <a:off x="4128" y="1872"/>
              <a:ext cx="384" cy="384"/>
            </a:xfrm>
            <a:prstGeom prst="smileyFace">
              <a:avLst>
                <a:gd name="adj" fmla="val 4653"/>
              </a:avLst>
            </a:prstGeom>
            <a:solidFill>
              <a:srgbClr val="92D050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"/>
                <a:defRPr sz="3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Char char="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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3" pitchFamily="18" charset="2"/>
                <a:buChar char="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2400" b="0">
                <a:latin typeface="Times" pitchFamily="18" charset="0"/>
              </a:endParaRPr>
            </a:p>
          </p:txBody>
        </p:sp>
        <p:cxnSp>
          <p:nvCxnSpPr>
            <p:cNvPr id="8210" name="AutoShape 22"/>
            <p:cNvCxnSpPr>
              <a:cxnSpLocks noChangeShapeType="1"/>
              <a:stCxn id="26626" idx="2"/>
              <a:endCxn id="8209" idx="0"/>
            </p:cNvCxnSpPr>
            <p:nvPr/>
          </p:nvCxnSpPr>
          <p:spPr bwMode="auto">
            <a:xfrm rot="16200000" flipH="1">
              <a:off x="3045" y="597"/>
              <a:ext cx="1090" cy="1460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784896" y="1946771"/>
            <a:ext cx="2787650" cy="2339975"/>
            <a:chOff x="1248" y="782"/>
            <a:chExt cx="1756" cy="1474"/>
          </a:xfrm>
        </p:grpSpPr>
        <p:sp>
          <p:nvSpPr>
            <p:cNvPr id="8207" name="AutoShape 19"/>
            <p:cNvSpPr>
              <a:spLocks noChangeArrowheads="1"/>
            </p:cNvSpPr>
            <p:nvPr/>
          </p:nvSpPr>
          <p:spPr bwMode="auto">
            <a:xfrm>
              <a:off x="1248" y="1872"/>
              <a:ext cx="384" cy="384"/>
            </a:xfrm>
            <a:prstGeom prst="smileyFace">
              <a:avLst>
                <a:gd name="adj" fmla="val -275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"/>
                <a:defRPr sz="3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Char char="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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3" pitchFamily="18" charset="2"/>
                <a:buChar char="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2400" b="0">
                <a:latin typeface="Times" pitchFamily="18" charset="0"/>
              </a:endParaRPr>
            </a:p>
          </p:txBody>
        </p:sp>
        <p:cxnSp>
          <p:nvCxnSpPr>
            <p:cNvPr id="8208" name="AutoShape 24"/>
            <p:cNvCxnSpPr>
              <a:cxnSpLocks noChangeShapeType="1"/>
              <a:stCxn id="26626" idx="2"/>
              <a:endCxn id="8207" idx="0"/>
            </p:cNvCxnSpPr>
            <p:nvPr/>
          </p:nvCxnSpPr>
          <p:spPr bwMode="auto">
            <a:xfrm rot="5400000">
              <a:off x="1677" y="545"/>
              <a:ext cx="1090" cy="1564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00558" y="4693146"/>
            <a:ext cx="4049713" cy="1800225"/>
            <a:chOff x="48" y="2412"/>
            <a:chExt cx="2688" cy="1134"/>
          </a:xfrm>
        </p:grpSpPr>
        <p:sp>
          <p:nvSpPr>
            <p:cNvPr id="8205" name="Rectangle 17"/>
            <p:cNvSpPr>
              <a:spLocks noChangeArrowheads="1"/>
            </p:cNvSpPr>
            <p:nvPr/>
          </p:nvSpPr>
          <p:spPr bwMode="auto">
            <a:xfrm>
              <a:off x="48" y="3100"/>
              <a:ext cx="26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"/>
                <a:defRPr sz="3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Char char="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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3" pitchFamily="18" charset="2"/>
                <a:buChar char="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i="1" dirty="0"/>
                <a:t>immatricolazione </a:t>
              </a:r>
              <a:r>
                <a:rPr lang="it-IT" altLang="it-IT" sz="2000" i="1" u="sng" dirty="0">
                  <a:solidFill>
                    <a:srgbClr val="FF0000"/>
                  </a:solidFill>
                </a:rPr>
                <a:t>con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i="1" u="sng" dirty="0">
                  <a:solidFill>
                    <a:srgbClr val="FF0000"/>
                  </a:solidFill>
                </a:rPr>
                <a:t>debiti formativi</a:t>
              </a:r>
              <a:endParaRPr lang="it-IT" altLang="it-IT" sz="20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8206" name="AutoShape 25"/>
            <p:cNvCxnSpPr>
              <a:cxnSpLocks noChangeShapeType="1"/>
              <a:stCxn id="32786" idx="2"/>
              <a:endCxn id="8205" idx="0"/>
            </p:cNvCxnSpPr>
            <p:nvPr/>
          </p:nvCxnSpPr>
          <p:spPr bwMode="auto">
            <a:xfrm flipH="1">
              <a:off x="1392" y="2412"/>
              <a:ext cx="1" cy="6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4832896" y="4693146"/>
            <a:ext cx="4267200" cy="1800225"/>
            <a:chOff x="3021" y="2412"/>
            <a:chExt cx="2688" cy="1134"/>
          </a:xfrm>
        </p:grpSpPr>
        <p:sp>
          <p:nvSpPr>
            <p:cNvPr id="8203" name="Rectangle 13"/>
            <p:cNvSpPr>
              <a:spLocks noChangeArrowheads="1"/>
            </p:cNvSpPr>
            <p:nvPr/>
          </p:nvSpPr>
          <p:spPr bwMode="auto">
            <a:xfrm>
              <a:off x="3021" y="3100"/>
              <a:ext cx="26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"/>
                <a:defRPr sz="3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Char char="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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3" pitchFamily="18" charset="2"/>
                <a:buChar char="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i="1" dirty="0"/>
                <a:t>immatricolazione </a:t>
              </a:r>
              <a:r>
                <a:rPr lang="it-IT" altLang="it-IT" sz="2000" i="1" u="sng" dirty="0">
                  <a:solidFill>
                    <a:srgbClr val="ADDB7B"/>
                  </a:solidFill>
                </a:rPr>
                <a:t>senza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i="1" u="sng" dirty="0">
                  <a:solidFill>
                    <a:srgbClr val="ADDB7B"/>
                  </a:solidFill>
                </a:rPr>
                <a:t>debiti formativi</a:t>
              </a:r>
              <a:endParaRPr lang="it-IT" altLang="it-IT" sz="2000" i="1" dirty="0">
                <a:solidFill>
                  <a:srgbClr val="ADDB7B"/>
                </a:solidFill>
              </a:endParaRPr>
            </a:p>
          </p:txBody>
        </p:sp>
        <p:cxnSp>
          <p:nvCxnSpPr>
            <p:cNvPr id="8204" name="AutoShape 28"/>
            <p:cNvCxnSpPr>
              <a:cxnSpLocks noChangeShapeType="1"/>
              <a:stCxn id="32782" idx="2"/>
              <a:endCxn id="8203" idx="0"/>
            </p:cNvCxnSpPr>
            <p:nvPr/>
          </p:nvCxnSpPr>
          <p:spPr bwMode="auto">
            <a:xfrm>
              <a:off x="4343" y="2412"/>
              <a:ext cx="22" cy="6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733" y="-161986"/>
            <a:ext cx="9144000" cy="1222460"/>
          </a:xfrm>
          <a:prstGeom prst="rect">
            <a:avLst/>
          </a:prstGeom>
        </p:spPr>
      </p:pic>
      <p:sp>
        <p:nvSpPr>
          <p:cNvPr id="21" name="Google Shape;110;p2"/>
          <p:cNvSpPr txBox="1"/>
          <p:nvPr/>
        </p:nvSpPr>
        <p:spPr>
          <a:xfrm>
            <a:off x="467544" y="138094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Il sistema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Universitario</a:t>
            </a:r>
            <a:endParaRPr sz="2000" dirty="0">
              <a:solidFill>
                <a:srgbClr val="40404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/>
      <p:bldP spid="327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300137" y="967697"/>
            <a:ext cx="86228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3600" dirty="0">
                <a:solidFill>
                  <a:srgbClr val="FF5E12"/>
                </a:solidFill>
              </a:rPr>
              <a:t> Credito Formativo Universitario (CFU)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84698" y="2319250"/>
            <a:ext cx="187935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CFU</a:t>
            </a:r>
            <a:endParaRPr lang="it-IT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33CC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1988840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Unità di misura del volume del lavoro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3897342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Si  acquisiscono con il superamento dell’esame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436383" y="3050669"/>
            <a:ext cx="3486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tx1"/>
                </a:solidFill>
              </a:rPr>
              <a:t>25 ore di ‘lavoro’ 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24808" y="3967282"/>
            <a:ext cx="168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includono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046834" y="4789894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ATTIVITÀ PRATICHE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714555" y="4789894"/>
            <a:ext cx="2393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STUDIO INDIVIDUALE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26686" y="5196149"/>
            <a:ext cx="296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(laboratori, esercitazioni etc.)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255265" y="1696452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tx1"/>
                </a:solidFill>
              </a:rPr>
              <a:t>1 CFU</a:t>
            </a:r>
            <a:endParaRPr lang="it-IT" sz="4800" dirty="0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659373" y="2257640"/>
            <a:ext cx="688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tx1"/>
                </a:solidFill>
              </a:rPr>
              <a:t>=</a:t>
            </a:r>
            <a:endParaRPr lang="it-IT" sz="4800" dirty="0">
              <a:solidFill>
                <a:schemeClr val="tx1"/>
              </a:solidFill>
            </a:endParaRPr>
          </a:p>
        </p:txBody>
      </p:sp>
      <p:sp>
        <p:nvSpPr>
          <p:cNvPr id="12" name="Parentesi graffa aperta 11"/>
          <p:cNvSpPr/>
          <p:nvPr/>
        </p:nvSpPr>
        <p:spPr>
          <a:xfrm>
            <a:off x="4777953" y="1686883"/>
            <a:ext cx="1108120" cy="22803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12149943">
            <a:off x="2134731" y="2543717"/>
            <a:ext cx="544919" cy="213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7958289">
            <a:off x="1891921" y="3350340"/>
            <a:ext cx="939607" cy="284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 rot="8382325">
            <a:off x="5436046" y="4435277"/>
            <a:ext cx="900054" cy="194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3443259">
            <a:off x="7318933" y="4449055"/>
            <a:ext cx="493417" cy="207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5400000">
            <a:off x="6800737" y="3476217"/>
            <a:ext cx="379988" cy="537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37" y="4969345"/>
            <a:ext cx="1654853" cy="164139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2" name="Freccia a destra 21"/>
          <p:cNvSpPr/>
          <p:nvPr/>
        </p:nvSpPr>
        <p:spPr>
          <a:xfrm rot="5599627">
            <a:off x="5827240" y="5090059"/>
            <a:ext cx="1505835" cy="199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5374488" y="5904035"/>
            <a:ext cx="2393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LEZIONI FRONTALI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80" y="-26136"/>
            <a:ext cx="9144000" cy="1222460"/>
          </a:xfrm>
          <a:prstGeom prst="rect">
            <a:avLst/>
          </a:prstGeom>
        </p:spPr>
      </p:pic>
      <p:sp>
        <p:nvSpPr>
          <p:cNvPr id="27" name="Google Shape;110;p2"/>
          <p:cNvSpPr txBox="1"/>
          <p:nvPr/>
        </p:nvSpPr>
        <p:spPr>
          <a:xfrm>
            <a:off x="364456" y="215881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L’organizzazione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della didattica</a:t>
            </a:r>
          </a:p>
        </p:txBody>
      </p:sp>
    </p:spTree>
    <p:extLst>
      <p:ext uri="{BB962C8B-B14F-4D97-AF65-F5344CB8AC3E}">
        <p14:creationId xmlns:p14="http://schemas.microsoft.com/office/powerpoint/2010/main" val="19870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13"/>
          <p:cNvSpPr txBox="1">
            <a:spLocks noChangeArrowheads="1"/>
          </p:cNvSpPr>
          <p:nvPr/>
        </p:nvSpPr>
        <p:spPr bwMode="auto">
          <a:xfrm>
            <a:off x="2310792" y="1117734"/>
            <a:ext cx="5077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3200" dirty="0" smtClean="0">
                <a:solidFill>
                  <a:srgbClr val="FFFF00"/>
                </a:solidFill>
              </a:rPr>
              <a:t>ATTIVITÀ FORMATIVE</a:t>
            </a:r>
            <a:endParaRPr lang="it-IT" altLang="it-IT" sz="3200" dirty="0">
              <a:solidFill>
                <a:srgbClr val="FFFF00"/>
              </a:solidFill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823469" y="1989069"/>
            <a:ext cx="1422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 smtClean="0">
                <a:solidFill>
                  <a:srgbClr val="FF5E12"/>
                </a:solidFill>
              </a:rPr>
              <a:t>Lezioni</a:t>
            </a:r>
            <a:endParaRPr lang="it-IT" altLang="it-IT" sz="2800" dirty="0">
              <a:solidFill>
                <a:srgbClr val="FF5E12"/>
              </a:solidFill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6597043" y="2148478"/>
            <a:ext cx="2401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 smtClean="0">
                <a:solidFill>
                  <a:srgbClr val="FF5E12"/>
                </a:solidFill>
              </a:rPr>
              <a:t>Esercitazioni</a:t>
            </a:r>
            <a:endParaRPr lang="it-IT" altLang="it-IT" sz="2800" dirty="0">
              <a:solidFill>
                <a:srgbClr val="FF5E12"/>
              </a:solidFill>
            </a:endParaRPr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634845" y="2773899"/>
            <a:ext cx="179943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000" dirty="0"/>
              <a:t>si svolgono in aula e forniscono le basi teorico-scientifiche</a:t>
            </a:r>
          </a:p>
        </p:txBody>
      </p:sp>
      <p:pic>
        <p:nvPicPr>
          <p:cNvPr id="29708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2" y="4832022"/>
            <a:ext cx="14414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7"/>
          <p:cNvSpPr txBox="1">
            <a:spLocks noChangeArrowheads="1"/>
          </p:cNvSpPr>
          <p:nvPr/>
        </p:nvSpPr>
        <p:spPr bwMode="auto">
          <a:xfrm>
            <a:off x="6688539" y="3001373"/>
            <a:ext cx="22195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000" dirty="0"/>
              <a:t>si svolgono in aula o in laboratorio e </a:t>
            </a:r>
          </a:p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000" dirty="0"/>
              <a:t>forniscono competenze pratiche</a:t>
            </a:r>
          </a:p>
        </p:txBody>
      </p:sp>
      <p:pic>
        <p:nvPicPr>
          <p:cNvPr id="29705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88" y="5341958"/>
            <a:ext cx="16494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92" y="1241528"/>
            <a:ext cx="1703290" cy="9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990951" y="2283472"/>
            <a:ext cx="28536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i="1" dirty="0">
                <a:solidFill>
                  <a:srgbClr val="FF5E12"/>
                </a:solidFill>
              </a:rPr>
              <a:t>Stage</a:t>
            </a:r>
            <a:r>
              <a:rPr lang="it-IT" altLang="it-IT" sz="2800" dirty="0">
                <a:solidFill>
                  <a:srgbClr val="FF5E12"/>
                </a:solidFill>
              </a:rPr>
              <a:t> e </a:t>
            </a:r>
            <a:r>
              <a:rPr lang="it-IT" altLang="it-IT" sz="2800" dirty="0" smtClean="0">
                <a:solidFill>
                  <a:srgbClr val="FF5E12"/>
                </a:solidFill>
              </a:rPr>
              <a:t>Tirocini</a:t>
            </a:r>
            <a:endParaRPr lang="it-IT" altLang="it-IT" sz="2800" dirty="0">
              <a:solidFill>
                <a:srgbClr val="FF5E12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450672" y="3090327"/>
            <a:ext cx="193416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 sz="3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defRPr sz="26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defRPr sz="22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000" dirty="0"/>
              <a:t>si svolgono in strutture esterne (o interne) </a:t>
            </a:r>
            <a:r>
              <a:rPr lang="it-IT" altLang="it-IT" sz="2000" dirty="0" err="1"/>
              <a:t>all</a:t>
            </a:r>
            <a:r>
              <a:rPr lang="ja-JP" altLang="it-IT" sz="2000" dirty="0"/>
              <a:t>’</a:t>
            </a:r>
            <a:r>
              <a:rPr lang="it-IT" altLang="ja-JP" sz="2000" dirty="0"/>
              <a:t>Università</a:t>
            </a:r>
            <a:endParaRPr lang="it-IT" altLang="it-IT" sz="2000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208810" y="5125934"/>
            <a:ext cx="24178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 typeface="Wingdings" pitchFamily="2" charset="2"/>
              <a:buNone/>
              <a:defRPr/>
            </a:pPr>
            <a:r>
              <a:rPr lang="it-IT" dirty="0" smtClean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rPr>
              <a:t>Hanno </a:t>
            </a:r>
            <a:r>
              <a:rPr lang="it-IT" dirty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rPr>
              <a:t>lo scopo di favorire un </a:t>
            </a:r>
            <a:r>
              <a:rPr lang="it-IT" dirty="0" smtClean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rPr>
              <a:t>primo approccio </a:t>
            </a:r>
            <a:r>
              <a:rPr lang="it-IT" dirty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rPr>
              <a:t>dello studente al </a:t>
            </a:r>
            <a:r>
              <a:rPr lang="it-IT" dirty="0" smtClean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rPr>
              <a:t>mondo  </a:t>
            </a:r>
            <a:r>
              <a:rPr lang="it-IT" dirty="0">
                <a:solidFill>
                  <a:schemeClr val="tx1"/>
                </a:solidFill>
                <a:latin typeface="Arial" pitchFamily="34" charset="0"/>
                <a:ea typeface="+mn-ea"/>
                <a:cs typeface="Tahoma" pitchFamily="34" charset="0"/>
              </a:rPr>
              <a:t>lavorativo</a:t>
            </a:r>
          </a:p>
        </p:txBody>
      </p:sp>
      <p:sp>
        <p:nvSpPr>
          <p:cNvPr id="2" name="Freccia in giù 1"/>
          <p:cNvSpPr/>
          <p:nvPr/>
        </p:nvSpPr>
        <p:spPr>
          <a:xfrm>
            <a:off x="4163899" y="2822911"/>
            <a:ext cx="507706" cy="31728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in giù 19"/>
          <p:cNvSpPr/>
          <p:nvPr/>
        </p:nvSpPr>
        <p:spPr>
          <a:xfrm>
            <a:off x="1280708" y="2520940"/>
            <a:ext cx="507706" cy="30151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in giù 21"/>
          <p:cNvSpPr/>
          <p:nvPr/>
        </p:nvSpPr>
        <p:spPr>
          <a:xfrm>
            <a:off x="7561841" y="2671698"/>
            <a:ext cx="507706" cy="34168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in giù 22"/>
          <p:cNvSpPr/>
          <p:nvPr/>
        </p:nvSpPr>
        <p:spPr>
          <a:xfrm>
            <a:off x="4163899" y="4774886"/>
            <a:ext cx="507706" cy="40439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4290826" y="1702509"/>
            <a:ext cx="253851" cy="66481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 rot="2840796">
            <a:off x="1874723" y="1462926"/>
            <a:ext cx="274294" cy="73675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/>
          <p:cNvSpPr/>
          <p:nvPr/>
        </p:nvSpPr>
        <p:spPr>
          <a:xfrm rot="19574153">
            <a:off x="6709123" y="1559312"/>
            <a:ext cx="338625" cy="74619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80" y="-26136"/>
            <a:ext cx="9144000" cy="1222460"/>
          </a:xfrm>
          <a:prstGeom prst="rect">
            <a:avLst/>
          </a:prstGeom>
        </p:spPr>
      </p:pic>
      <p:sp>
        <p:nvSpPr>
          <p:cNvPr id="38" name="Google Shape;110;p2"/>
          <p:cNvSpPr txBox="1"/>
          <p:nvPr/>
        </p:nvSpPr>
        <p:spPr>
          <a:xfrm>
            <a:off x="364456" y="215881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L’organizzazione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della didattica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4177308" y="1871815"/>
            <a:ext cx="4532313" cy="1109664"/>
            <a:chOff x="2496" y="1505"/>
            <a:chExt cx="2855" cy="699"/>
          </a:xfrm>
        </p:grpSpPr>
        <p:grpSp>
          <p:nvGrpSpPr>
            <p:cNvPr id="11285" name="Group 41"/>
            <p:cNvGrpSpPr>
              <a:grpSpLocks/>
            </p:cNvGrpSpPr>
            <p:nvPr/>
          </p:nvGrpSpPr>
          <p:grpSpPr bwMode="auto">
            <a:xfrm>
              <a:off x="2496" y="1505"/>
              <a:ext cx="2160" cy="336"/>
              <a:chOff x="2544" y="1152"/>
              <a:chExt cx="2160" cy="336"/>
            </a:xfrm>
          </p:grpSpPr>
          <p:sp>
            <p:nvSpPr>
              <p:cNvPr id="11292" name="Rectangle 25"/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168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"/>
                  <a:defRPr sz="3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Char char=""/>
                  <a:defRPr sz="26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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3" pitchFamily="18" charset="2"/>
                  <a:buChar char=""/>
                  <a:defRPr sz="22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just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2400" i="1" dirty="0"/>
                  <a:t>testi universitari</a:t>
                </a:r>
                <a:endParaRPr lang="it-IT" altLang="it-IT" sz="2400" b="0" i="1" dirty="0"/>
              </a:p>
            </p:txBody>
          </p:sp>
          <p:sp>
            <p:nvSpPr>
              <p:cNvPr id="11293" name="Line 28"/>
              <p:cNvSpPr>
                <a:spLocks noChangeShapeType="1"/>
              </p:cNvSpPr>
              <p:nvPr/>
            </p:nvSpPr>
            <p:spPr bwMode="auto">
              <a:xfrm flipV="1">
                <a:off x="2544" y="1344"/>
                <a:ext cx="48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 sz="2400"/>
              </a:p>
            </p:txBody>
          </p:sp>
        </p:grpSp>
        <p:grpSp>
          <p:nvGrpSpPr>
            <p:cNvPr id="11286" name="Group 43"/>
            <p:cNvGrpSpPr>
              <a:grpSpLocks/>
            </p:cNvGrpSpPr>
            <p:nvPr/>
          </p:nvGrpSpPr>
          <p:grpSpPr bwMode="auto">
            <a:xfrm>
              <a:off x="2496" y="1889"/>
              <a:ext cx="1920" cy="315"/>
              <a:chOff x="2544" y="1536"/>
              <a:chExt cx="1920" cy="315"/>
            </a:xfrm>
          </p:grpSpPr>
          <p:sp>
            <p:nvSpPr>
              <p:cNvPr id="11290" name="Rectangle 27"/>
              <p:cNvSpPr>
                <a:spLocks noChangeArrowheads="1"/>
              </p:cNvSpPr>
              <p:nvPr/>
            </p:nvSpPr>
            <p:spPr bwMode="auto">
              <a:xfrm>
                <a:off x="3024" y="1560"/>
                <a:ext cx="144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"/>
                  <a:defRPr sz="3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Char char=""/>
                  <a:defRPr sz="26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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3" pitchFamily="18" charset="2"/>
                  <a:buChar char=""/>
                  <a:defRPr sz="22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just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2400" i="1"/>
                  <a:t>studio</a:t>
                </a:r>
              </a:p>
            </p:txBody>
          </p:sp>
          <p:sp>
            <p:nvSpPr>
              <p:cNvPr id="11291" name="Line 29"/>
              <p:cNvSpPr>
                <a:spLocks noChangeShapeType="1"/>
              </p:cNvSpPr>
              <p:nvPr/>
            </p:nvSpPr>
            <p:spPr bwMode="auto">
              <a:xfrm>
                <a:off x="2544" y="1536"/>
                <a:ext cx="48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 sz="2400"/>
              </a:p>
            </p:txBody>
          </p:sp>
        </p:grpSp>
        <p:grpSp>
          <p:nvGrpSpPr>
            <p:cNvPr id="11287" name="Group 42"/>
            <p:cNvGrpSpPr>
              <a:grpSpLocks/>
            </p:cNvGrpSpPr>
            <p:nvPr/>
          </p:nvGrpSpPr>
          <p:grpSpPr bwMode="auto">
            <a:xfrm>
              <a:off x="2497" y="1720"/>
              <a:ext cx="2854" cy="291"/>
              <a:chOff x="2545" y="1367"/>
              <a:chExt cx="2854" cy="291"/>
            </a:xfrm>
          </p:grpSpPr>
          <p:sp>
            <p:nvSpPr>
              <p:cNvPr id="11288" name="Rectangle 26"/>
              <p:cNvSpPr>
                <a:spLocks noChangeArrowheads="1"/>
              </p:cNvSpPr>
              <p:nvPr/>
            </p:nvSpPr>
            <p:spPr bwMode="auto">
              <a:xfrm>
                <a:off x="3036" y="1367"/>
                <a:ext cx="236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"/>
                  <a:defRPr sz="3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Char char=""/>
                  <a:defRPr sz="26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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3" pitchFamily="18" charset="2"/>
                  <a:buChar char=""/>
                  <a:defRPr sz="22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just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2400" i="1" dirty="0"/>
                  <a:t>sale di consultazione</a:t>
                </a:r>
              </a:p>
            </p:txBody>
          </p:sp>
          <p:sp>
            <p:nvSpPr>
              <p:cNvPr id="11289" name="Line 30"/>
              <p:cNvSpPr>
                <a:spLocks noChangeShapeType="1"/>
              </p:cNvSpPr>
              <p:nvPr/>
            </p:nvSpPr>
            <p:spPr bwMode="auto">
              <a:xfrm rot="926591" flipV="1">
                <a:off x="2545" y="1432"/>
                <a:ext cx="48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 sz="2400"/>
              </a:p>
            </p:txBody>
          </p:sp>
        </p:grp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667345" y="1649562"/>
            <a:ext cx="3355976" cy="1741488"/>
            <a:chOff x="574" y="1012"/>
            <a:chExt cx="2114" cy="1097"/>
          </a:xfrm>
        </p:grpSpPr>
        <p:sp>
          <p:nvSpPr>
            <p:cNvPr id="11283" name="Text Box 7"/>
            <p:cNvSpPr txBox="1">
              <a:spLocks noChangeArrowheads="1"/>
            </p:cNvSpPr>
            <p:nvPr/>
          </p:nvSpPr>
          <p:spPr bwMode="auto">
            <a:xfrm>
              <a:off x="1248" y="1362"/>
              <a:ext cx="14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"/>
                <a:defRPr sz="3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Char char="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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3" pitchFamily="18" charset="2"/>
                <a:buChar char="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400" i="1" dirty="0"/>
                <a:t>BIBLIOTECHE</a:t>
              </a:r>
              <a:endParaRPr lang="it-IT" altLang="it-IT" sz="2400" b="0" i="1" dirty="0"/>
            </a:p>
          </p:txBody>
        </p:sp>
        <p:pic>
          <p:nvPicPr>
            <p:cNvPr id="11284" name="Picture 31" descr="libri a.jpg                                                    0008CCCDMacintosh HD                   BBA748FD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" y="1012"/>
              <a:ext cx="674" cy="1097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67160" y="4294608"/>
            <a:ext cx="4060824" cy="911224"/>
            <a:chOff x="130" y="2669"/>
            <a:chExt cx="2558" cy="574"/>
          </a:xfrm>
        </p:grpSpPr>
        <p:pic>
          <p:nvPicPr>
            <p:cNvPr id="11281" name="Picture 20" descr="images-1.jpg                                                   0008D75DMacintosh HD                   BBA748FD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" y="2669"/>
              <a:ext cx="1052" cy="574"/>
            </a:xfrm>
            <a:prstGeom prst="rect">
              <a:avLst/>
            </a:prstGeom>
            <a:noFill/>
            <a:ln w="25400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2" name="Text Box 32"/>
            <p:cNvSpPr txBox="1">
              <a:spLocks noChangeArrowheads="1"/>
            </p:cNvSpPr>
            <p:nvPr/>
          </p:nvSpPr>
          <p:spPr bwMode="auto">
            <a:xfrm>
              <a:off x="1248" y="2833"/>
              <a:ext cx="14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"/>
                <a:defRPr sz="3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itchFamily="2" charset="2"/>
                <a:buChar char=""/>
                <a:defRPr sz="26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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3" pitchFamily="18" charset="2"/>
                <a:buChar char="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400" i="1"/>
                <a:t>LABORATORI</a:t>
              </a:r>
              <a:endParaRPr lang="it-IT" altLang="it-IT" sz="2400" b="0" i="1"/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366222" y="4216402"/>
            <a:ext cx="4343400" cy="1109663"/>
            <a:chOff x="2496" y="2976"/>
            <a:chExt cx="2736" cy="699"/>
          </a:xfrm>
        </p:grpSpPr>
        <p:grpSp>
          <p:nvGrpSpPr>
            <p:cNvPr id="11271" name="Group 44"/>
            <p:cNvGrpSpPr>
              <a:grpSpLocks/>
            </p:cNvGrpSpPr>
            <p:nvPr/>
          </p:nvGrpSpPr>
          <p:grpSpPr bwMode="auto">
            <a:xfrm>
              <a:off x="2496" y="2976"/>
              <a:ext cx="2736" cy="336"/>
              <a:chOff x="2544" y="2623"/>
              <a:chExt cx="2736" cy="336"/>
            </a:xfrm>
          </p:grpSpPr>
          <p:sp>
            <p:nvSpPr>
              <p:cNvPr id="11279" name="Rectangle 33"/>
              <p:cNvSpPr>
                <a:spLocks noChangeArrowheads="1"/>
              </p:cNvSpPr>
              <p:nvPr/>
            </p:nvSpPr>
            <p:spPr bwMode="auto">
              <a:xfrm>
                <a:off x="3024" y="2623"/>
                <a:ext cx="225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"/>
                  <a:defRPr sz="3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itchFamily="2" charset="2"/>
                  <a:buChar char=""/>
                  <a:defRPr sz="26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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3" pitchFamily="18" charset="2"/>
                  <a:buChar char=""/>
                  <a:defRPr sz="22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just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2400" i="1" dirty="0"/>
                  <a:t>specifici per disciplina</a:t>
                </a:r>
                <a:endParaRPr lang="it-IT" altLang="it-IT" sz="2400" b="0" i="1" dirty="0"/>
              </a:p>
            </p:txBody>
          </p:sp>
          <p:sp>
            <p:nvSpPr>
              <p:cNvPr id="11280" name="Line 36"/>
              <p:cNvSpPr>
                <a:spLocks noChangeShapeType="1"/>
              </p:cNvSpPr>
              <p:nvPr/>
            </p:nvSpPr>
            <p:spPr bwMode="auto">
              <a:xfrm flipV="1">
                <a:off x="2544" y="2815"/>
                <a:ext cx="48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 sz="2400"/>
              </a:p>
            </p:txBody>
          </p:sp>
        </p:grpSp>
        <p:grpSp>
          <p:nvGrpSpPr>
            <p:cNvPr id="11272" name="Group 53"/>
            <p:cNvGrpSpPr>
              <a:grpSpLocks/>
            </p:cNvGrpSpPr>
            <p:nvPr/>
          </p:nvGrpSpPr>
          <p:grpSpPr bwMode="auto">
            <a:xfrm>
              <a:off x="2496" y="3180"/>
              <a:ext cx="2736" cy="495"/>
              <a:chOff x="2496" y="3180"/>
              <a:chExt cx="2736" cy="495"/>
            </a:xfrm>
          </p:grpSpPr>
          <p:grpSp>
            <p:nvGrpSpPr>
              <p:cNvPr id="11273" name="Group 46"/>
              <p:cNvGrpSpPr>
                <a:grpSpLocks/>
              </p:cNvGrpSpPr>
              <p:nvPr/>
            </p:nvGrpSpPr>
            <p:grpSpPr bwMode="auto">
              <a:xfrm>
                <a:off x="2496" y="3360"/>
                <a:ext cx="2736" cy="315"/>
                <a:chOff x="2544" y="3007"/>
                <a:chExt cx="2736" cy="315"/>
              </a:xfrm>
            </p:grpSpPr>
            <p:sp>
              <p:nvSpPr>
                <p:cNvPr id="11277" name="Rectangle 35"/>
                <p:cNvSpPr>
                  <a:spLocks noChangeArrowheads="1"/>
                </p:cNvSpPr>
                <p:nvPr/>
              </p:nvSpPr>
              <p:spPr bwMode="auto">
                <a:xfrm>
                  <a:off x="3024" y="3031"/>
                  <a:ext cx="2256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ts val="700"/>
                    </a:spcBef>
                    <a:buClr>
                      <a:schemeClr val="tx2"/>
                    </a:buClr>
                    <a:buSzPct val="95000"/>
                    <a:buFont typeface="Wingdings" pitchFamily="2" charset="2"/>
                    <a:buChar char=""/>
                    <a:defRPr sz="3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90000"/>
                    <a:buFont typeface="Wingdings" pitchFamily="2" charset="2"/>
                    <a:buChar char=""/>
                    <a:defRPr sz="26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Wingdings 2" pitchFamily="18" charset="2"/>
                    <a:buChar char="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rgbClr val="FEB80A"/>
                    </a:buClr>
                    <a:buFont typeface="Wingdings 3" pitchFamily="18" charset="2"/>
                    <a:buChar char=""/>
                    <a:defRPr sz="22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9pPr>
                </a:lstStyle>
                <a:p>
                  <a:pPr algn="just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it-IT" altLang="it-IT" sz="2400" i="1" dirty="0"/>
                    <a:t>competenze operative</a:t>
                  </a:r>
                </a:p>
              </p:txBody>
            </p:sp>
            <p:sp>
              <p:nvSpPr>
                <p:cNvPr id="11278" name="Line 37"/>
                <p:cNvSpPr>
                  <a:spLocks noChangeShapeType="1"/>
                </p:cNvSpPr>
                <p:nvPr/>
              </p:nvSpPr>
              <p:spPr bwMode="auto">
                <a:xfrm>
                  <a:off x="2544" y="3007"/>
                  <a:ext cx="48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 sz="2400"/>
                </a:p>
              </p:txBody>
            </p:sp>
          </p:grpSp>
          <p:grpSp>
            <p:nvGrpSpPr>
              <p:cNvPr id="11274" name="Group 45"/>
              <p:cNvGrpSpPr>
                <a:grpSpLocks/>
              </p:cNvGrpSpPr>
              <p:nvPr/>
            </p:nvGrpSpPr>
            <p:grpSpPr bwMode="auto">
              <a:xfrm>
                <a:off x="2497" y="3180"/>
                <a:ext cx="2399" cy="291"/>
                <a:chOff x="2545" y="2827"/>
                <a:chExt cx="2399" cy="291"/>
              </a:xfrm>
            </p:grpSpPr>
            <p:sp>
              <p:nvSpPr>
                <p:cNvPr id="11275" name="Rectangle 34"/>
                <p:cNvSpPr>
                  <a:spLocks noChangeArrowheads="1"/>
                </p:cNvSpPr>
                <p:nvPr/>
              </p:nvSpPr>
              <p:spPr bwMode="auto">
                <a:xfrm>
                  <a:off x="3024" y="2827"/>
                  <a:ext cx="192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ts val="700"/>
                    </a:spcBef>
                    <a:buClr>
                      <a:schemeClr val="tx2"/>
                    </a:buClr>
                    <a:buSzPct val="95000"/>
                    <a:buFont typeface="Wingdings" pitchFamily="2" charset="2"/>
                    <a:buChar char=""/>
                    <a:defRPr sz="3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90000"/>
                    <a:buFont typeface="Wingdings" pitchFamily="2" charset="2"/>
                    <a:buChar char=""/>
                    <a:defRPr sz="26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Wingdings 2" pitchFamily="18" charset="2"/>
                    <a:buChar char="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rgbClr val="FEB80A"/>
                    </a:buClr>
                    <a:buFont typeface="Wingdings 3" pitchFamily="18" charset="2"/>
                    <a:buChar char=""/>
                    <a:defRPr sz="22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EB80A"/>
                    </a:buClr>
                    <a:buFont typeface="Wingdings 2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charset="-128"/>
                    </a:defRPr>
                  </a:lvl9pPr>
                </a:lstStyle>
                <a:p>
                  <a:pPr algn="just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it-IT" altLang="it-IT" sz="2400" i="1" dirty="0"/>
                    <a:t>attività pratiche</a:t>
                  </a:r>
                </a:p>
              </p:txBody>
            </p:sp>
            <p:sp>
              <p:nvSpPr>
                <p:cNvPr id="11276" name="Line 38"/>
                <p:cNvSpPr>
                  <a:spLocks noChangeShapeType="1"/>
                </p:cNvSpPr>
                <p:nvPr/>
              </p:nvSpPr>
              <p:spPr bwMode="auto">
                <a:xfrm rot="926591" flipV="1">
                  <a:off x="2545" y="2903"/>
                  <a:ext cx="480" cy="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 sz="2400"/>
                </a:p>
              </p:txBody>
            </p:sp>
          </p:grpSp>
        </p:grp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540A7855-34EF-E948-9AD8-A40C859FA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80" y="-26136"/>
            <a:ext cx="9144000" cy="1222460"/>
          </a:xfrm>
          <a:prstGeom prst="rect">
            <a:avLst/>
          </a:prstGeom>
        </p:spPr>
      </p:pic>
      <p:sp>
        <p:nvSpPr>
          <p:cNvPr id="31" name="Google Shape;110;p2"/>
          <p:cNvSpPr txBox="1"/>
          <p:nvPr/>
        </p:nvSpPr>
        <p:spPr>
          <a:xfrm>
            <a:off x="364456" y="215881"/>
            <a:ext cx="7010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20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L’organizzazione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itillium Web"/>
              <a:buNone/>
            </a:pPr>
            <a:r>
              <a:rPr lang="it-IT" sz="1800" dirty="0" smtClean="0">
                <a:solidFill>
                  <a:srgbClr val="40404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della didattica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Metro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e">
  <a:themeElements>
    <a:clrScheme name="Integral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5612</TotalTime>
  <Words>2420</Words>
  <Application>Microsoft Office PowerPoint</Application>
  <PresentationFormat>Presentazione su schermo (4:3)</PresentationFormat>
  <Paragraphs>386</Paragraphs>
  <Slides>32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9" baseType="lpstr">
      <vt:lpstr>ＭＳ Ｐゴシック</vt:lpstr>
      <vt:lpstr>Arial</vt:lpstr>
      <vt:lpstr>Belleza</vt:lpstr>
      <vt:lpstr>Calibri</vt:lpstr>
      <vt:lpstr>Consolas</vt:lpstr>
      <vt:lpstr>Noto Sans Symbols</vt:lpstr>
      <vt:lpstr>Symbol</vt:lpstr>
      <vt:lpstr>Tahoma</vt:lpstr>
      <vt:lpstr>Times</vt:lpstr>
      <vt:lpstr>Times New Roman</vt:lpstr>
      <vt:lpstr>Titillium Web</vt:lpstr>
      <vt:lpstr>Twentieth Century</vt:lpstr>
      <vt:lpstr>Wingdings</vt:lpstr>
      <vt:lpstr>Wingdings 2</vt:lpstr>
      <vt:lpstr>Wingdings 3</vt:lpstr>
      <vt:lpstr>6_Metro</vt:lpstr>
      <vt:lpstr>Integrale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UNISALENTO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CORT Centro Orientamento e Tutorato dell’Università del Salento</dc:title>
  <dc:creator>CAS</dc:creator>
  <cp:lastModifiedBy>utente</cp:lastModifiedBy>
  <cp:revision>241</cp:revision>
  <dcterms:created xsi:type="dcterms:W3CDTF">2010-10-26T07:46:50Z</dcterms:created>
  <dcterms:modified xsi:type="dcterms:W3CDTF">2022-12-12T13:52:29Z</dcterms:modified>
</cp:coreProperties>
</file>